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Lst>
  <p:sldSz cy="5143500" cx="9144000"/>
  <p:notesSz cx="6858000" cy="9144000"/>
  <p:embeddedFontLst>
    <p:embeddedFont>
      <p:font typeface="Londrina Solid"/>
      <p:regular r:id="rId8"/>
    </p:embeddedFont>
    <p:embeddedFont>
      <p:font typeface="Londrina Outline"/>
      <p:regular r:id="rId9"/>
    </p:embeddedFont>
    <p:embeddedFont>
      <p:font typeface="Red Hat Text"/>
      <p:regular r:id="rId10"/>
      <p:bold r:id="rId11"/>
      <p:italic r:id="rId12"/>
      <p:boldItalic r:id="rId13"/>
    </p:embeddedFont>
    <p:embeddedFont>
      <p:font typeface="Dancing Script"/>
      <p:regular r:id="rId14"/>
      <p:bold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RedHatText-bold.fntdata"/><Relationship Id="rId10" Type="http://schemas.openxmlformats.org/officeDocument/2006/relationships/font" Target="fonts/RedHatText-regular.fntdata"/><Relationship Id="rId13" Type="http://schemas.openxmlformats.org/officeDocument/2006/relationships/font" Target="fonts/RedHatText-boldItalic.fntdata"/><Relationship Id="rId12" Type="http://schemas.openxmlformats.org/officeDocument/2006/relationships/font" Target="fonts/RedHatText-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LondrinaOutline-regular.fntdata"/><Relationship Id="rId15" Type="http://schemas.openxmlformats.org/officeDocument/2006/relationships/font" Target="fonts/DancingScript-bold.fntdata"/><Relationship Id="rId14" Type="http://schemas.openxmlformats.org/officeDocument/2006/relationships/font" Target="fonts/DancingScript-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font" Target="fonts/LondrinaSolid-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2e7aca60f23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2e7aca60f23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mailto:Jodi.Samples@hallco.org" TargetMode="External"/><Relationship Id="rId4" Type="http://schemas.openxmlformats.org/officeDocument/2006/relationships/hyperlink" Target="mailto:Laren.Chandler@hallco.org" TargetMode="External"/><Relationship Id="rId5" Type="http://schemas.openxmlformats.org/officeDocument/2006/relationships/hyperlink" Target="mailto:Leigh.Cumiskey@hallco.org" TargetMode="External"/><Relationship Id="rId6"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p:nvPr/>
        </p:nvSpPr>
        <p:spPr>
          <a:xfrm>
            <a:off x="2847600" y="877225"/>
            <a:ext cx="6091200" cy="414900"/>
          </a:xfrm>
          <a:prstGeom prst="rect">
            <a:avLst/>
          </a:prstGeom>
          <a:noFill/>
          <a:ln cap="flat" cmpd="sng" w="9525">
            <a:solidFill>
              <a:srgbClr val="498DCA"/>
            </a:solidFill>
            <a:prstDash val="solid"/>
            <a:round/>
            <a:headEnd len="sm" w="sm" type="none"/>
            <a:tailEnd len="sm" w="sm" type="none"/>
          </a:ln>
        </p:spPr>
        <p:txBody>
          <a:bodyPr anchorCtr="0" anchor="ctr" bIns="91425" lIns="91425" spcFirstLastPara="1" rIns="91425" wrap="square" tIns="91425">
            <a:noAutofit/>
          </a:bodyPr>
          <a:lstStyle/>
          <a:p>
            <a:pPr indent="-1460500" lvl="0" marL="1460500" marR="19050" rtl="0" algn="ctr">
              <a:lnSpc>
                <a:spcPct val="115000"/>
              </a:lnSpc>
              <a:spcBef>
                <a:spcPts val="400"/>
              </a:spcBef>
              <a:spcAft>
                <a:spcPts val="0"/>
              </a:spcAft>
              <a:buClr>
                <a:schemeClr val="dk1"/>
              </a:buClr>
              <a:buSzPts val="1100"/>
              <a:buFont typeface="Arial"/>
              <a:buNone/>
            </a:pPr>
            <a:r>
              <a:rPr b="1" i="1" lang="en" sz="1200">
                <a:solidFill>
                  <a:schemeClr val="dk1"/>
                </a:solidFill>
                <a:latin typeface="Red Hat Text"/>
                <a:ea typeface="Red Hat Text"/>
                <a:cs typeface="Red Hat Text"/>
                <a:sym typeface="Red Hat Text"/>
              </a:rPr>
              <a:t>Teachers, Parents, and Students…</a:t>
            </a:r>
            <a:endParaRPr b="1" i="1" sz="1200">
              <a:solidFill>
                <a:schemeClr val="dk1"/>
              </a:solidFill>
              <a:latin typeface="Red Hat Text"/>
              <a:ea typeface="Red Hat Text"/>
              <a:cs typeface="Red Hat Text"/>
              <a:sym typeface="Red Hat Text"/>
            </a:endParaRPr>
          </a:p>
          <a:p>
            <a:pPr indent="0" lvl="0" marL="0" rtl="0" algn="ctr">
              <a:spcBef>
                <a:spcPts val="0"/>
              </a:spcBef>
              <a:spcAft>
                <a:spcPts val="0"/>
              </a:spcAft>
              <a:buNone/>
            </a:pPr>
            <a:r>
              <a:rPr b="1" i="1" lang="en" sz="1200">
                <a:solidFill>
                  <a:schemeClr val="dk1"/>
                </a:solidFill>
                <a:latin typeface="Red Hat Text"/>
                <a:ea typeface="Red Hat Text"/>
                <a:cs typeface="Red Hat Text"/>
                <a:sym typeface="Red Hat Text"/>
              </a:rPr>
              <a:t>Together for Success!</a:t>
            </a:r>
            <a:endParaRPr sz="400">
              <a:latin typeface="Red Hat Text"/>
              <a:ea typeface="Red Hat Text"/>
              <a:cs typeface="Red Hat Text"/>
              <a:sym typeface="Red Hat Text"/>
            </a:endParaRPr>
          </a:p>
        </p:txBody>
      </p:sp>
      <p:sp>
        <p:nvSpPr>
          <p:cNvPr id="55" name="Google Shape;55;p13"/>
          <p:cNvSpPr/>
          <p:nvPr/>
        </p:nvSpPr>
        <p:spPr>
          <a:xfrm>
            <a:off x="194250" y="885750"/>
            <a:ext cx="2525100" cy="4183200"/>
          </a:xfrm>
          <a:prstGeom prst="rect">
            <a:avLst/>
          </a:prstGeom>
          <a:noFill/>
          <a:ln cap="flat" cmpd="sng" w="9525">
            <a:solidFill>
              <a:srgbClr val="498DCA"/>
            </a:solidFill>
            <a:prstDash val="solid"/>
            <a:round/>
            <a:headEnd len="sm" w="sm" type="none"/>
            <a:tailEnd len="sm" w="sm" type="none"/>
          </a:ln>
        </p:spPr>
        <p:txBody>
          <a:bodyPr anchorCtr="0" anchor="ctr" bIns="91425" lIns="91425" spcFirstLastPara="1" rIns="91425" wrap="square" tIns="91425">
            <a:noAutofit/>
          </a:bodyPr>
          <a:lstStyle/>
          <a:p>
            <a:pPr indent="0" lvl="0" marL="152400" marR="152400" rtl="0" algn="ctr">
              <a:lnSpc>
                <a:spcPct val="100000"/>
              </a:lnSpc>
              <a:spcBef>
                <a:spcPts val="400"/>
              </a:spcBef>
              <a:spcAft>
                <a:spcPts val="0"/>
              </a:spcAft>
              <a:buClr>
                <a:schemeClr val="dk1"/>
              </a:buClr>
              <a:buSzPts val="1100"/>
              <a:buFont typeface="Arial"/>
              <a:buNone/>
            </a:pPr>
            <a:r>
              <a:rPr b="1" i="1" lang="en" sz="800">
                <a:solidFill>
                  <a:schemeClr val="dk1"/>
                </a:solidFill>
                <a:latin typeface="Red Hat Text"/>
                <a:ea typeface="Red Hat Text"/>
                <a:cs typeface="Red Hat Text"/>
                <a:sym typeface="Red Hat Text"/>
              </a:rPr>
              <a:t>Our Goals for Student Achievement</a:t>
            </a:r>
            <a:endParaRPr b="1" i="1" sz="800">
              <a:solidFill>
                <a:schemeClr val="dk1"/>
              </a:solidFill>
              <a:latin typeface="Red Hat Text"/>
              <a:ea typeface="Red Hat Text"/>
              <a:cs typeface="Red Hat Text"/>
              <a:sym typeface="Red Hat Text"/>
            </a:endParaRPr>
          </a:p>
          <a:p>
            <a:pPr indent="0" lvl="0" marL="152400" marR="152400" rtl="0" algn="ctr">
              <a:lnSpc>
                <a:spcPct val="100000"/>
              </a:lnSpc>
              <a:spcBef>
                <a:spcPts val="700"/>
              </a:spcBef>
              <a:spcAft>
                <a:spcPts val="0"/>
              </a:spcAft>
              <a:buClr>
                <a:schemeClr val="dk1"/>
              </a:buClr>
              <a:buSzPts val="1100"/>
              <a:buFont typeface="Arial"/>
              <a:buNone/>
            </a:pPr>
            <a:r>
              <a:rPr b="1" i="1" lang="en" sz="700" u="sng">
                <a:solidFill>
                  <a:schemeClr val="dk1"/>
                </a:solidFill>
                <a:latin typeface="Red Hat Text"/>
                <a:ea typeface="Red Hat Text"/>
                <a:cs typeface="Red Hat Text"/>
                <a:sym typeface="Red Hat Text"/>
              </a:rPr>
              <a:t>District Goals</a:t>
            </a:r>
            <a:endParaRPr b="1" i="1" sz="700" u="sng">
              <a:solidFill>
                <a:schemeClr val="dk1"/>
              </a:solidFill>
              <a:latin typeface="Red Hat Text"/>
              <a:ea typeface="Red Hat Text"/>
              <a:cs typeface="Red Hat Text"/>
              <a:sym typeface="Red Hat Text"/>
            </a:endParaRPr>
          </a:p>
          <a:p>
            <a:pPr indent="-101600" lvl="0" marL="171450" marR="215900" rtl="0" algn="l">
              <a:lnSpc>
                <a:spcPct val="100000"/>
              </a:lnSpc>
              <a:spcBef>
                <a:spcPts val="100"/>
              </a:spcBef>
              <a:spcAft>
                <a:spcPts val="0"/>
              </a:spcAft>
              <a:buClr>
                <a:schemeClr val="dk1"/>
              </a:buClr>
              <a:buSzPts val="700"/>
              <a:buFont typeface="Red Hat Text"/>
              <a:buAutoNum type="arabicPeriod"/>
            </a:pPr>
            <a:r>
              <a:rPr lang="en" sz="700">
                <a:solidFill>
                  <a:schemeClr val="dk1"/>
                </a:solidFill>
                <a:latin typeface="Red Hat Text"/>
                <a:ea typeface="Red Hat Text"/>
                <a:cs typeface="Red Hat Text"/>
                <a:sym typeface="Red Hat Text"/>
              </a:rPr>
              <a:t>By the end of FY25, the percentage of students in each subgroup moving into the “Proficient” and Distinguished” levels of performance on the Georgia Milestones Assessments will increase by 2% in the “Proficient” and “Distinguished” levels of performance</a:t>
            </a:r>
            <a:endParaRPr sz="700">
              <a:solidFill>
                <a:schemeClr val="dk1"/>
              </a:solidFill>
              <a:latin typeface="Red Hat Text"/>
              <a:ea typeface="Red Hat Text"/>
              <a:cs typeface="Red Hat Text"/>
              <a:sym typeface="Red Hat Text"/>
            </a:endParaRPr>
          </a:p>
          <a:p>
            <a:pPr indent="0" lvl="0" marL="457200" marR="215900" rtl="0" algn="l">
              <a:lnSpc>
                <a:spcPct val="100000"/>
              </a:lnSpc>
              <a:spcBef>
                <a:spcPts val="100"/>
              </a:spcBef>
              <a:spcAft>
                <a:spcPts val="0"/>
              </a:spcAft>
              <a:buNone/>
            </a:pPr>
            <a:r>
              <a:t/>
            </a:r>
            <a:endParaRPr sz="700">
              <a:solidFill>
                <a:schemeClr val="dk1"/>
              </a:solidFill>
              <a:latin typeface="Red Hat Text"/>
              <a:ea typeface="Red Hat Text"/>
              <a:cs typeface="Red Hat Text"/>
              <a:sym typeface="Red Hat Text"/>
            </a:endParaRPr>
          </a:p>
          <a:p>
            <a:pPr indent="-101600" lvl="0" marL="171450" rtl="0" algn="l">
              <a:lnSpc>
                <a:spcPct val="100000"/>
              </a:lnSpc>
              <a:spcBef>
                <a:spcPts val="100"/>
              </a:spcBef>
              <a:spcAft>
                <a:spcPts val="0"/>
              </a:spcAft>
              <a:buClr>
                <a:schemeClr val="dk1"/>
              </a:buClr>
              <a:buSzPts val="700"/>
              <a:buFont typeface="Red Hat Text"/>
              <a:buAutoNum type="arabicPeriod"/>
            </a:pPr>
            <a:r>
              <a:rPr lang="en" sz="700">
                <a:solidFill>
                  <a:schemeClr val="dk1"/>
                </a:solidFill>
                <a:latin typeface="Red Hat Text"/>
                <a:ea typeface="Red Hat Text"/>
                <a:cs typeface="Red Hat Text"/>
                <a:sym typeface="Red Hat Text"/>
              </a:rPr>
              <a:t>By the end of FY25, increase the percentage of referred students who access school based mental health services in order to increase the overall school climate rating for HCSD by 1%.</a:t>
            </a:r>
            <a:endParaRPr sz="700">
              <a:solidFill>
                <a:schemeClr val="dk1"/>
              </a:solidFill>
              <a:latin typeface="Red Hat Text"/>
              <a:ea typeface="Red Hat Text"/>
              <a:cs typeface="Red Hat Text"/>
              <a:sym typeface="Red Hat Text"/>
            </a:endParaRPr>
          </a:p>
          <a:p>
            <a:pPr indent="0" lvl="0" marL="0" rtl="0" algn="l">
              <a:lnSpc>
                <a:spcPct val="100000"/>
              </a:lnSpc>
              <a:spcBef>
                <a:spcPts val="100"/>
              </a:spcBef>
              <a:spcAft>
                <a:spcPts val="0"/>
              </a:spcAft>
              <a:buNone/>
            </a:pPr>
            <a:r>
              <a:t/>
            </a:r>
            <a:endParaRPr sz="700">
              <a:solidFill>
                <a:schemeClr val="dk1"/>
              </a:solidFill>
              <a:latin typeface="Red Hat Text"/>
              <a:ea typeface="Red Hat Text"/>
              <a:cs typeface="Red Hat Text"/>
              <a:sym typeface="Red Hat Text"/>
            </a:endParaRPr>
          </a:p>
          <a:p>
            <a:pPr indent="0" lvl="0" marL="0" rtl="0" algn="ctr">
              <a:lnSpc>
                <a:spcPct val="100000"/>
              </a:lnSpc>
              <a:spcBef>
                <a:spcPts val="1200"/>
              </a:spcBef>
              <a:spcAft>
                <a:spcPts val="0"/>
              </a:spcAft>
              <a:buClr>
                <a:schemeClr val="dk1"/>
              </a:buClr>
              <a:buSzPts val="1100"/>
              <a:buFont typeface="Arial"/>
              <a:buNone/>
            </a:pPr>
            <a:r>
              <a:rPr lang="en" sz="700">
                <a:solidFill>
                  <a:schemeClr val="dk1"/>
                </a:solidFill>
                <a:latin typeface="Red Hat Text"/>
                <a:ea typeface="Red Hat Text"/>
                <a:cs typeface="Red Hat Text"/>
                <a:sym typeface="Red Hat Text"/>
              </a:rPr>
              <a:t> </a:t>
            </a:r>
            <a:r>
              <a:rPr b="1" i="1" lang="en" sz="700" u="sng">
                <a:solidFill>
                  <a:schemeClr val="dk1"/>
                </a:solidFill>
                <a:latin typeface="Red Hat Text"/>
                <a:ea typeface="Red Hat Text"/>
                <a:cs typeface="Red Hat Text"/>
                <a:sym typeface="Red Hat Text"/>
              </a:rPr>
              <a:t>School Goals and Focus Areas</a:t>
            </a:r>
            <a:endParaRPr b="1" i="1" sz="700" u="sng">
              <a:solidFill>
                <a:schemeClr val="dk1"/>
              </a:solidFill>
              <a:latin typeface="Red Hat Text"/>
              <a:ea typeface="Red Hat Text"/>
              <a:cs typeface="Red Hat Text"/>
              <a:sym typeface="Red Hat Text"/>
            </a:endParaRPr>
          </a:p>
          <a:p>
            <a:pPr indent="-114300" lvl="0" marL="203200" marR="127000" rtl="0" algn="l">
              <a:lnSpc>
                <a:spcPct val="100000"/>
              </a:lnSpc>
              <a:spcBef>
                <a:spcPts val="1200"/>
              </a:spcBef>
              <a:spcAft>
                <a:spcPts val="0"/>
              </a:spcAft>
              <a:buClr>
                <a:schemeClr val="dk1"/>
              </a:buClr>
              <a:buSzPts val="1100"/>
              <a:buFont typeface="Arial"/>
              <a:buNone/>
            </a:pPr>
            <a:r>
              <a:rPr lang="en" sz="700">
                <a:solidFill>
                  <a:schemeClr val="dk1"/>
                </a:solidFill>
                <a:latin typeface="Red Hat Text"/>
                <a:ea typeface="Red Hat Text"/>
                <a:cs typeface="Red Hat Text"/>
                <a:sym typeface="Red Hat Text"/>
              </a:rPr>
              <a:t>1.  During the 2024-25 school year, LCCA’ s high school graduation rate will continue to increase with an end goal of achieving 70% by FY2028.</a:t>
            </a:r>
            <a:endParaRPr sz="700">
              <a:solidFill>
                <a:schemeClr val="dk1"/>
              </a:solidFill>
              <a:latin typeface="Red Hat Text"/>
              <a:ea typeface="Red Hat Text"/>
              <a:cs typeface="Red Hat Text"/>
              <a:sym typeface="Red Hat Text"/>
            </a:endParaRPr>
          </a:p>
          <a:p>
            <a:pPr indent="-114300" lvl="0" marL="203200" marR="127000" rtl="0" algn="l">
              <a:lnSpc>
                <a:spcPct val="100000"/>
              </a:lnSpc>
              <a:spcBef>
                <a:spcPts val="100"/>
              </a:spcBef>
              <a:spcAft>
                <a:spcPts val="0"/>
              </a:spcAft>
              <a:buClr>
                <a:schemeClr val="dk1"/>
              </a:buClr>
              <a:buSzPts val="1100"/>
              <a:buFont typeface="Arial"/>
              <a:buNone/>
            </a:pPr>
            <a:r>
              <a:t/>
            </a:r>
            <a:endParaRPr sz="700">
              <a:solidFill>
                <a:schemeClr val="dk1"/>
              </a:solidFill>
              <a:latin typeface="Red Hat Text"/>
              <a:ea typeface="Red Hat Text"/>
              <a:cs typeface="Red Hat Text"/>
              <a:sym typeface="Red Hat Text"/>
            </a:endParaRPr>
          </a:p>
          <a:p>
            <a:pPr indent="-114300" lvl="0" marL="203200" marR="88900" rtl="0" algn="l">
              <a:lnSpc>
                <a:spcPct val="100000"/>
              </a:lnSpc>
              <a:spcBef>
                <a:spcPts val="0"/>
              </a:spcBef>
              <a:spcAft>
                <a:spcPts val="0"/>
              </a:spcAft>
              <a:buClr>
                <a:schemeClr val="dk1"/>
              </a:buClr>
              <a:buSzPts val="1100"/>
              <a:buFont typeface="Arial"/>
              <a:buNone/>
            </a:pPr>
            <a:r>
              <a:rPr lang="en" sz="700">
                <a:solidFill>
                  <a:schemeClr val="dk1"/>
                </a:solidFill>
                <a:latin typeface="Red Hat Text"/>
                <a:ea typeface="Red Hat Text"/>
                <a:cs typeface="Red Hat Text"/>
                <a:sym typeface="Red Hat Text"/>
              </a:rPr>
              <a:t>2.  A minimum of 65% of students will obtain a Dual enrollment credit or industry recognized certification prior to graduation.</a:t>
            </a:r>
            <a:endParaRPr sz="700">
              <a:solidFill>
                <a:schemeClr val="dk1"/>
              </a:solidFill>
              <a:latin typeface="Red Hat Text"/>
              <a:ea typeface="Red Hat Text"/>
              <a:cs typeface="Red Hat Text"/>
              <a:sym typeface="Red Hat Text"/>
            </a:endParaRPr>
          </a:p>
          <a:p>
            <a:pPr indent="-114300" lvl="0" marL="203200" marR="88900" rtl="0" algn="l">
              <a:lnSpc>
                <a:spcPct val="100000"/>
              </a:lnSpc>
              <a:spcBef>
                <a:spcPts val="0"/>
              </a:spcBef>
              <a:spcAft>
                <a:spcPts val="0"/>
              </a:spcAft>
              <a:buClr>
                <a:schemeClr val="dk1"/>
              </a:buClr>
              <a:buSzPts val="1100"/>
              <a:buFont typeface="Arial"/>
              <a:buNone/>
            </a:pPr>
            <a:r>
              <a:t/>
            </a:r>
            <a:endParaRPr sz="700">
              <a:solidFill>
                <a:schemeClr val="dk1"/>
              </a:solidFill>
              <a:latin typeface="Red Hat Text"/>
              <a:ea typeface="Red Hat Text"/>
              <a:cs typeface="Red Hat Text"/>
              <a:sym typeface="Red Hat Text"/>
            </a:endParaRPr>
          </a:p>
          <a:p>
            <a:pPr indent="-114300" lvl="0" marL="203200" marR="114300" rtl="0" algn="l">
              <a:lnSpc>
                <a:spcPct val="100000"/>
              </a:lnSpc>
              <a:spcBef>
                <a:spcPts val="0"/>
              </a:spcBef>
              <a:spcAft>
                <a:spcPts val="0"/>
              </a:spcAft>
              <a:buClr>
                <a:schemeClr val="dk1"/>
              </a:buClr>
              <a:buSzPts val="1100"/>
              <a:buFont typeface="Arial"/>
              <a:buNone/>
            </a:pPr>
            <a:r>
              <a:rPr lang="en" sz="700">
                <a:solidFill>
                  <a:schemeClr val="dk1"/>
                </a:solidFill>
                <a:latin typeface="Red Hat Text"/>
                <a:ea typeface="Red Hat Text"/>
                <a:cs typeface="Red Hat Text"/>
                <a:sym typeface="Red Hat Text"/>
              </a:rPr>
              <a:t>3. 100% of full time LCCA students will participate in a student centered program during the 2024-25 school year to develop relationships between students and staff as well as develop life ready skills.  Participation will provide opportunity for students to build meaningful relationships with staff and find trusted adults.</a:t>
            </a:r>
            <a:endParaRPr sz="700">
              <a:solidFill>
                <a:schemeClr val="dk1"/>
              </a:solidFill>
              <a:latin typeface="Red Hat Text"/>
              <a:ea typeface="Red Hat Text"/>
              <a:cs typeface="Red Hat Text"/>
              <a:sym typeface="Red Hat Text"/>
            </a:endParaRPr>
          </a:p>
          <a:p>
            <a:pPr indent="0" lvl="0" marL="0" rtl="0" algn="ctr">
              <a:lnSpc>
                <a:spcPct val="100000"/>
              </a:lnSpc>
              <a:spcBef>
                <a:spcPts val="0"/>
              </a:spcBef>
              <a:spcAft>
                <a:spcPts val="0"/>
              </a:spcAft>
              <a:buNone/>
            </a:pPr>
            <a:r>
              <a:t/>
            </a:r>
            <a:endParaRPr sz="700">
              <a:latin typeface="Red Hat Text"/>
              <a:ea typeface="Red Hat Text"/>
              <a:cs typeface="Red Hat Text"/>
              <a:sym typeface="Red Hat Text"/>
            </a:endParaRPr>
          </a:p>
        </p:txBody>
      </p:sp>
      <p:sp>
        <p:nvSpPr>
          <p:cNvPr id="56" name="Google Shape;56;p13"/>
          <p:cNvSpPr txBox="1"/>
          <p:nvPr/>
        </p:nvSpPr>
        <p:spPr>
          <a:xfrm>
            <a:off x="2304600" y="45850"/>
            <a:ext cx="5604900" cy="9543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1800">
                <a:solidFill>
                  <a:schemeClr val="dk1"/>
                </a:solidFill>
                <a:latin typeface="Dancing Script"/>
                <a:ea typeface="Dancing Script"/>
                <a:cs typeface="Dancing Script"/>
                <a:sym typeface="Dancing Script"/>
              </a:rPr>
              <a:t>Lanier College &amp; Career Academy</a:t>
            </a:r>
            <a:endParaRPr b="1" sz="1800">
              <a:solidFill>
                <a:schemeClr val="dk1"/>
              </a:solidFill>
              <a:latin typeface="Dancing Script"/>
              <a:ea typeface="Dancing Script"/>
              <a:cs typeface="Dancing Script"/>
              <a:sym typeface="Dancing Script"/>
            </a:endParaRPr>
          </a:p>
          <a:p>
            <a:pPr indent="0" lvl="0" marL="0" rtl="0" algn="ctr">
              <a:spcBef>
                <a:spcPts val="0"/>
              </a:spcBef>
              <a:spcAft>
                <a:spcPts val="0"/>
              </a:spcAft>
              <a:buNone/>
            </a:pPr>
            <a:r>
              <a:rPr b="1" lang="en">
                <a:solidFill>
                  <a:schemeClr val="dk1"/>
                </a:solidFill>
                <a:latin typeface="Londrina Outline"/>
                <a:ea typeface="Londrina Outline"/>
                <a:cs typeface="Londrina Outline"/>
                <a:sym typeface="Londrina Outline"/>
              </a:rPr>
              <a:t>School Parent Compact for Student Achievement</a:t>
            </a:r>
            <a:endParaRPr b="1">
              <a:solidFill>
                <a:schemeClr val="dk1"/>
              </a:solidFill>
              <a:latin typeface="Londrina Outline"/>
              <a:ea typeface="Londrina Outline"/>
              <a:cs typeface="Londrina Outline"/>
              <a:sym typeface="Londrina Outline"/>
            </a:endParaRPr>
          </a:p>
          <a:p>
            <a:pPr indent="0" lvl="0" marL="0" rtl="0" algn="ctr">
              <a:spcBef>
                <a:spcPts val="0"/>
              </a:spcBef>
              <a:spcAft>
                <a:spcPts val="0"/>
              </a:spcAft>
              <a:buNone/>
            </a:pPr>
            <a:r>
              <a:rPr lang="en" sz="1800">
                <a:solidFill>
                  <a:schemeClr val="dk1"/>
                </a:solidFill>
                <a:latin typeface="Londrina Solid"/>
                <a:ea typeface="Londrina Solid"/>
                <a:cs typeface="Londrina Solid"/>
                <a:sym typeface="Londrina Solid"/>
              </a:rPr>
              <a:t>2024-2025</a:t>
            </a:r>
            <a:endParaRPr sz="1800">
              <a:solidFill>
                <a:schemeClr val="dk1"/>
              </a:solidFill>
              <a:latin typeface="Londrina Solid"/>
              <a:ea typeface="Londrina Solid"/>
              <a:cs typeface="Londrina Solid"/>
              <a:sym typeface="Londrina Solid"/>
            </a:endParaRPr>
          </a:p>
        </p:txBody>
      </p:sp>
      <p:sp>
        <p:nvSpPr>
          <p:cNvPr id="57" name="Google Shape;57;p13"/>
          <p:cNvSpPr txBox="1"/>
          <p:nvPr/>
        </p:nvSpPr>
        <p:spPr>
          <a:xfrm>
            <a:off x="7280100" y="45838"/>
            <a:ext cx="1662600" cy="743400"/>
          </a:xfrm>
          <a:prstGeom prst="rect">
            <a:avLst/>
          </a:prstGeom>
          <a:noFill/>
          <a:ln>
            <a:noFill/>
          </a:ln>
        </p:spPr>
        <p:txBody>
          <a:bodyPr anchorCtr="0" anchor="t" bIns="91425" lIns="91425" spcFirstLastPara="1" rIns="91425" wrap="square" tIns="91425">
            <a:spAutoFit/>
          </a:bodyPr>
          <a:lstStyle/>
          <a:p>
            <a:pPr indent="0" lvl="0" marL="177800" marR="177800" rtl="0" algn="ctr">
              <a:spcBef>
                <a:spcPts val="400"/>
              </a:spcBef>
              <a:spcAft>
                <a:spcPts val="0"/>
              </a:spcAft>
              <a:buClr>
                <a:schemeClr val="dk1"/>
              </a:buClr>
              <a:buSzPts val="1100"/>
              <a:buFont typeface="Arial"/>
              <a:buNone/>
            </a:pPr>
            <a:r>
              <a:rPr b="1" i="1" lang="en" sz="800">
                <a:solidFill>
                  <a:schemeClr val="dk1"/>
                </a:solidFill>
                <a:latin typeface="Cambria"/>
                <a:ea typeface="Cambria"/>
                <a:cs typeface="Cambria"/>
                <a:sym typeface="Cambria"/>
              </a:rPr>
              <a:t>Mitch Murphy, Principal</a:t>
            </a:r>
            <a:endParaRPr b="1" i="1" sz="800">
              <a:solidFill>
                <a:schemeClr val="dk1"/>
              </a:solidFill>
              <a:latin typeface="Cambria"/>
              <a:ea typeface="Cambria"/>
              <a:cs typeface="Cambria"/>
              <a:sym typeface="Cambria"/>
            </a:endParaRPr>
          </a:p>
          <a:p>
            <a:pPr indent="0" lvl="0" marL="177800" marR="177800" rtl="0" algn="ctr">
              <a:lnSpc>
                <a:spcPct val="125909"/>
              </a:lnSpc>
              <a:spcBef>
                <a:spcPts val="0"/>
              </a:spcBef>
              <a:spcAft>
                <a:spcPts val="0"/>
              </a:spcAft>
              <a:buClr>
                <a:schemeClr val="dk1"/>
              </a:buClr>
              <a:buSzPts val="1100"/>
              <a:buFont typeface="Arial"/>
              <a:buNone/>
            </a:pPr>
            <a:r>
              <a:rPr b="1" i="1" lang="en" sz="800">
                <a:solidFill>
                  <a:schemeClr val="dk1"/>
                </a:solidFill>
                <a:latin typeface="Cambria"/>
                <a:ea typeface="Cambria"/>
                <a:cs typeface="Cambria"/>
                <a:sym typeface="Cambria"/>
              </a:rPr>
              <a:t>770-531-2330</a:t>
            </a:r>
            <a:endParaRPr b="1" i="1" sz="800">
              <a:solidFill>
                <a:schemeClr val="dk1"/>
              </a:solidFill>
              <a:latin typeface="Cambria"/>
              <a:ea typeface="Cambria"/>
              <a:cs typeface="Cambria"/>
              <a:sym typeface="Cambria"/>
            </a:endParaRPr>
          </a:p>
          <a:p>
            <a:pPr indent="0" lvl="0" marL="177800" marR="177800" rtl="0" algn="ctr">
              <a:lnSpc>
                <a:spcPct val="127727"/>
              </a:lnSpc>
              <a:spcBef>
                <a:spcPts val="0"/>
              </a:spcBef>
              <a:spcAft>
                <a:spcPts val="0"/>
              </a:spcAft>
              <a:buClr>
                <a:schemeClr val="dk1"/>
              </a:buClr>
              <a:buSzPts val="1100"/>
              <a:buFont typeface="Arial"/>
              <a:buNone/>
            </a:pPr>
            <a:r>
              <a:rPr b="1" i="1" lang="en" sz="800" u="sng">
                <a:solidFill>
                  <a:schemeClr val="dk1"/>
                </a:solidFill>
                <a:latin typeface="Cambria"/>
                <a:ea typeface="Cambria"/>
                <a:cs typeface="Cambria"/>
                <a:sym typeface="Cambria"/>
              </a:rPr>
              <a:t>lcca.hallco.org</a:t>
            </a:r>
            <a:endParaRPr b="1" i="1" sz="800" u="sng">
              <a:solidFill>
                <a:schemeClr val="dk1"/>
              </a:solidFill>
              <a:latin typeface="Cambria"/>
              <a:ea typeface="Cambria"/>
              <a:cs typeface="Cambria"/>
              <a:sym typeface="Cambria"/>
            </a:endParaRPr>
          </a:p>
          <a:p>
            <a:pPr indent="0" lvl="0" marL="177800" marR="177800" rtl="0" algn="ctr">
              <a:lnSpc>
                <a:spcPct val="115000"/>
              </a:lnSpc>
              <a:spcBef>
                <a:spcPts val="0"/>
              </a:spcBef>
              <a:spcAft>
                <a:spcPts val="0"/>
              </a:spcAft>
              <a:buNone/>
            </a:pPr>
            <a:r>
              <a:rPr lang="en" sz="800">
                <a:solidFill>
                  <a:schemeClr val="dk1"/>
                </a:solidFill>
                <a:latin typeface="Times New Roman"/>
                <a:ea typeface="Times New Roman"/>
                <a:cs typeface="Times New Roman"/>
                <a:sym typeface="Times New Roman"/>
              </a:rPr>
              <a:t>Revised June 25, 2024</a:t>
            </a:r>
            <a:endParaRPr sz="800">
              <a:solidFill>
                <a:schemeClr val="dk2"/>
              </a:solidFill>
            </a:endParaRPr>
          </a:p>
        </p:txBody>
      </p:sp>
      <p:sp>
        <p:nvSpPr>
          <p:cNvPr id="58" name="Google Shape;58;p13"/>
          <p:cNvSpPr/>
          <p:nvPr/>
        </p:nvSpPr>
        <p:spPr>
          <a:xfrm flipH="1">
            <a:off x="2851500" y="3644425"/>
            <a:ext cx="6091200" cy="1424400"/>
          </a:xfrm>
          <a:prstGeom prst="rect">
            <a:avLst/>
          </a:prstGeom>
          <a:noFill/>
          <a:ln cap="flat" cmpd="sng" w="9525">
            <a:solidFill>
              <a:srgbClr val="498DCA"/>
            </a:solidFill>
            <a:prstDash val="solid"/>
            <a:round/>
            <a:headEnd len="sm" w="sm" type="none"/>
            <a:tailEnd len="sm" w="sm" type="none"/>
          </a:ln>
        </p:spPr>
        <p:txBody>
          <a:bodyPr anchorCtr="0" anchor="ctr" bIns="91425" lIns="91425" spcFirstLastPara="1" rIns="91425" wrap="square" tIns="91425">
            <a:noAutofit/>
          </a:bodyPr>
          <a:lstStyle/>
          <a:p>
            <a:pPr indent="0" lvl="0" marL="1460500" marR="1244600" rtl="0" algn="ctr">
              <a:lnSpc>
                <a:spcPct val="115000"/>
              </a:lnSpc>
              <a:spcBef>
                <a:spcPts val="700"/>
              </a:spcBef>
              <a:spcAft>
                <a:spcPts val="0"/>
              </a:spcAft>
              <a:buClr>
                <a:schemeClr val="dk1"/>
              </a:buClr>
              <a:buSzPts val="1100"/>
              <a:buFont typeface="Arial"/>
              <a:buNone/>
            </a:pPr>
            <a:r>
              <a:rPr b="1" i="1" lang="en" sz="700">
                <a:solidFill>
                  <a:schemeClr val="dk1"/>
                </a:solidFill>
                <a:latin typeface="Red Hat Text"/>
                <a:ea typeface="Red Hat Text"/>
                <a:cs typeface="Red Hat Text"/>
                <a:sym typeface="Red Hat Text"/>
              </a:rPr>
              <a:t>Student Responsibilities:</a:t>
            </a:r>
            <a:endParaRPr b="1" i="1" sz="700">
              <a:solidFill>
                <a:schemeClr val="dk1"/>
              </a:solidFill>
              <a:latin typeface="Red Hat Text"/>
              <a:ea typeface="Red Hat Text"/>
              <a:cs typeface="Red Hat Text"/>
              <a:sym typeface="Red Hat Text"/>
            </a:endParaRPr>
          </a:p>
          <a:p>
            <a:pPr indent="0" lvl="0" marL="0" marR="84482" rtl="0" algn="l">
              <a:lnSpc>
                <a:spcPct val="107000"/>
              </a:lnSpc>
              <a:spcBef>
                <a:spcPts val="700"/>
              </a:spcBef>
              <a:spcAft>
                <a:spcPts val="0"/>
              </a:spcAft>
              <a:buClr>
                <a:schemeClr val="dk1"/>
              </a:buClr>
              <a:buSzPts val="1100"/>
              <a:buFont typeface="Arial"/>
              <a:buNone/>
            </a:pPr>
            <a:r>
              <a:rPr lang="en" sz="700">
                <a:solidFill>
                  <a:schemeClr val="dk1"/>
                </a:solidFill>
                <a:latin typeface="Red Hat Text"/>
                <a:ea typeface="Red Hat Text"/>
                <a:cs typeface="Red Hat Text"/>
                <a:sym typeface="Red Hat Text"/>
              </a:rPr>
              <a:t>Attend school daily and maintain passing grades in order to increase EOC scores and improve chances for graduation. In addition, speak with teachers about absences, missing work, and challenging content in a proactive and timely manner, and speak with parents about your academic progress as you complete homework and study material each night.</a:t>
            </a:r>
            <a:endParaRPr sz="700">
              <a:solidFill>
                <a:schemeClr val="dk1"/>
              </a:solidFill>
              <a:latin typeface="Red Hat Text"/>
              <a:ea typeface="Red Hat Text"/>
              <a:cs typeface="Red Hat Text"/>
              <a:sym typeface="Red Hat Text"/>
            </a:endParaRPr>
          </a:p>
          <a:p>
            <a:pPr indent="0" lvl="0" marL="0" marR="1270000" rtl="0" algn="l">
              <a:lnSpc>
                <a:spcPct val="115000"/>
              </a:lnSpc>
              <a:spcBef>
                <a:spcPts val="500"/>
              </a:spcBef>
              <a:spcAft>
                <a:spcPts val="0"/>
              </a:spcAft>
              <a:buClr>
                <a:schemeClr val="dk1"/>
              </a:buClr>
              <a:buSzPts val="1100"/>
              <a:buFont typeface="Arial"/>
              <a:buNone/>
            </a:pPr>
            <a:r>
              <a:rPr lang="en" sz="700">
                <a:solidFill>
                  <a:schemeClr val="dk1"/>
                </a:solidFill>
                <a:latin typeface="Red Hat Text"/>
                <a:ea typeface="Red Hat Text"/>
                <a:cs typeface="Red Hat Text"/>
                <a:sym typeface="Red Hat Text"/>
              </a:rPr>
              <a:t>Strive to give himself/herself a better opportunity for graduation by taking advantage of test review, remediation WIN Time attendance,  and enrichment opportunities provided by teacher Canvas pages, Hall County Parent Resource Catalog, USA Test Prep, and the GA DOE Online Assessment site.</a:t>
            </a:r>
            <a:endParaRPr sz="700">
              <a:solidFill>
                <a:schemeClr val="dk1"/>
              </a:solidFill>
              <a:latin typeface="Red Hat Text"/>
              <a:ea typeface="Red Hat Text"/>
              <a:cs typeface="Red Hat Text"/>
              <a:sym typeface="Red Hat Text"/>
            </a:endParaRPr>
          </a:p>
          <a:p>
            <a:pPr indent="0" lvl="0" marL="0" rtl="0" algn="l">
              <a:spcBef>
                <a:spcPts val="0"/>
              </a:spcBef>
              <a:spcAft>
                <a:spcPts val="0"/>
              </a:spcAft>
              <a:buNone/>
            </a:pPr>
            <a:r>
              <a:t/>
            </a:r>
            <a:endParaRPr b="1" i="1" sz="700">
              <a:solidFill>
                <a:schemeClr val="dk1"/>
              </a:solidFill>
              <a:latin typeface="Red Hat Text"/>
              <a:ea typeface="Red Hat Text"/>
              <a:cs typeface="Red Hat Text"/>
              <a:sym typeface="Red Hat Text"/>
            </a:endParaRPr>
          </a:p>
          <a:p>
            <a:pPr indent="0" lvl="0" marL="0" rtl="0" algn="l">
              <a:spcBef>
                <a:spcPts val="0"/>
              </a:spcBef>
              <a:spcAft>
                <a:spcPts val="0"/>
              </a:spcAft>
              <a:buNone/>
            </a:pPr>
            <a:r>
              <a:rPr b="1" i="1" lang="en" sz="700">
                <a:solidFill>
                  <a:schemeClr val="dk1"/>
                </a:solidFill>
                <a:latin typeface="Red Hat Text"/>
                <a:ea typeface="Red Hat Text"/>
                <a:cs typeface="Red Hat Text"/>
                <a:sym typeface="Red Hat Text"/>
              </a:rPr>
              <a:t>LCCA… Be a Leader, Be of Character, Be Committed, Be Accountable…Be Career READY  !</a:t>
            </a:r>
            <a:endParaRPr sz="700">
              <a:latin typeface="Red Hat Text"/>
              <a:ea typeface="Red Hat Text"/>
              <a:cs typeface="Red Hat Text"/>
              <a:sym typeface="Red Hat Text"/>
            </a:endParaRPr>
          </a:p>
        </p:txBody>
      </p:sp>
      <p:sp>
        <p:nvSpPr>
          <p:cNvPr id="59" name="Google Shape;59;p13"/>
          <p:cNvSpPr/>
          <p:nvPr/>
        </p:nvSpPr>
        <p:spPr>
          <a:xfrm>
            <a:off x="2849550" y="1292125"/>
            <a:ext cx="3069000" cy="2352300"/>
          </a:xfrm>
          <a:prstGeom prst="rect">
            <a:avLst/>
          </a:prstGeom>
          <a:noFill/>
          <a:ln cap="flat" cmpd="sng" w="9525">
            <a:solidFill>
              <a:srgbClr val="498DCA"/>
            </a:solidFill>
            <a:prstDash val="solid"/>
            <a:round/>
            <a:headEnd len="sm" w="sm" type="none"/>
            <a:tailEnd len="sm" w="sm" type="none"/>
          </a:ln>
        </p:spPr>
        <p:txBody>
          <a:bodyPr anchorCtr="0" anchor="ctr" bIns="91425" lIns="91425" spcFirstLastPara="1" rIns="91425" wrap="square" tIns="91425">
            <a:noAutofit/>
          </a:bodyPr>
          <a:lstStyle/>
          <a:p>
            <a:pPr indent="0" lvl="0" marL="622300" rtl="0" algn="l">
              <a:lnSpc>
                <a:spcPct val="100000"/>
              </a:lnSpc>
              <a:spcBef>
                <a:spcPts val="400"/>
              </a:spcBef>
              <a:spcAft>
                <a:spcPts val="0"/>
              </a:spcAft>
              <a:buClr>
                <a:schemeClr val="dk1"/>
              </a:buClr>
              <a:buSzPts val="1100"/>
              <a:buFont typeface="Arial"/>
              <a:buNone/>
            </a:pPr>
            <a:r>
              <a:rPr b="1" i="1" lang="en" sz="700">
                <a:solidFill>
                  <a:schemeClr val="dk1"/>
                </a:solidFill>
                <a:latin typeface="Red Hat Text"/>
                <a:ea typeface="Red Hat Text"/>
                <a:cs typeface="Red Hat Text"/>
                <a:sym typeface="Red Hat Text"/>
              </a:rPr>
              <a:t>School/Teacher Responsibilities:</a:t>
            </a:r>
            <a:endParaRPr b="1" i="1" sz="700">
              <a:solidFill>
                <a:schemeClr val="dk1"/>
              </a:solidFill>
              <a:latin typeface="Red Hat Text"/>
              <a:ea typeface="Red Hat Text"/>
              <a:cs typeface="Red Hat Text"/>
              <a:sym typeface="Red Hat Text"/>
            </a:endParaRPr>
          </a:p>
          <a:p>
            <a:pPr indent="0" lvl="0" marL="0" rtl="0" algn="l">
              <a:lnSpc>
                <a:spcPct val="100000"/>
              </a:lnSpc>
              <a:spcBef>
                <a:spcPts val="0"/>
              </a:spcBef>
              <a:spcAft>
                <a:spcPts val="0"/>
              </a:spcAft>
              <a:buNone/>
            </a:pPr>
            <a:r>
              <a:rPr lang="en" sz="700">
                <a:solidFill>
                  <a:schemeClr val="dk1"/>
                </a:solidFill>
                <a:latin typeface="Red Hat Text"/>
                <a:ea typeface="Red Hat Text"/>
                <a:cs typeface="Red Hat Text"/>
                <a:sym typeface="Red Hat Text"/>
              </a:rPr>
              <a:t>Hold parent-teacher conferences to discuss and monitor student progress and review student achievement data in all academic areas.</a:t>
            </a:r>
            <a:endParaRPr sz="700">
              <a:solidFill>
                <a:schemeClr val="dk1"/>
              </a:solidFill>
              <a:latin typeface="Red Hat Text"/>
              <a:ea typeface="Red Hat Text"/>
              <a:cs typeface="Red Hat Text"/>
              <a:sym typeface="Red Hat Text"/>
            </a:endParaRPr>
          </a:p>
          <a:p>
            <a:pPr indent="0" lvl="0" marL="0" rtl="0" algn="l">
              <a:lnSpc>
                <a:spcPct val="100000"/>
              </a:lnSpc>
              <a:spcBef>
                <a:spcPts val="1200"/>
              </a:spcBef>
              <a:spcAft>
                <a:spcPts val="0"/>
              </a:spcAft>
              <a:buClr>
                <a:schemeClr val="dk1"/>
              </a:buClr>
              <a:buSzPts val="1100"/>
              <a:buFont typeface="Arial"/>
              <a:buNone/>
            </a:pPr>
            <a:r>
              <a:rPr lang="en" sz="700">
                <a:solidFill>
                  <a:schemeClr val="dk1"/>
                </a:solidFill>
                <a:latin typeface="Red Hat Text"/>
                <a:ea typeface="Red Hat Text"/>
                <a:cs typeface="Red Hat Text"/>
                <a:sym typeface="Red Hat Text"/>
              </a:rPr>
              <a:t>Utilize the district learning management system (Canvas) as a way to communicate and share instructional strategies and materials with parents.</a:t>
            </a:r>
            <a:endParaRPr sz="700">
              <a:solidFill>
                <a:schemeClr val="dk1"/>
              </a:solidFill>
              <a:latin typeface="Red Hat Text"/>
              <a:ea typeface="Red Hat Text"/>
              <a:cs typeface="Red Hat Text"/>
              <a:sym typeface="Red Hat Text"/>
            </a:endParaRPr>
          </a:p>
          <a:p>
            <a:pPr indent="0" lvl="0" marL="0" marR="241300" rtl="0" algn="l">
              <a:lnSpc>
                <a:spcPct val="100000"/>
              </a:lnSpc>
              <a:spcBef>
                <a:spcPts val="1200"/>
              </a:spcBef>
              <a:spcAft>
                <a:spcPts val="0"/>
              </a:spcAft>
              <a:buClr>
                <a:schemeClr val="dk1"/>
              </a:buClr>
              <a:buSzPts val="1100"/>
              <a:buFont typeface="Arial"/>
              <a:buNone/>
            </a:pPr>
            <a:r>
              <a:rPr lang="en" sz="700">
                <a:solidFill>
                  <a:schemeClr val="dk1"/>
                </a:solidFill>
                <a:latin typeface="Red Hat Text"/>
                <a:ea typeface="Red Hat Text"/>
                <a:cs typeface="Red Hat Text"/>
                <a:sym typeface="Red Hat Text"/>
              </a:rPr>
              <a:t>Record student progress in Infinite Campus so parents can track grades and absences.</a:t>
            </a:r>
            <a:endParaRPr sz="700">
              <a:solidFill>
                <a:schemeClr val="dk1"/>
              </a:solidFill>
              <a:latin typeface="Red Hat Text"/>
              <a:ea typeface="Red Hat Text"/>
              <a:cs typeface="Red Hat Text"/>
              <a:sym typeface="Red Hat Text"/>
            </a:endParaRPr>
          </a:p>
          <a:p>
            <a:pPr indent="0" lvl="0" marL="0" rtl="0" algn="l">
              <a:lnSpc>
                <a:spcPct val="100000"/>
              </a:lnSpc>
              <a:spcBef>
                <a:spcPts val="1200"/>
              </a:spcBef>
              <a:spcAft>
                <a:spcPts val="0"/>
              </a:spcAft>
              <a:buClr>
                <a:schemeClr val="dk1"/>
              </a:buClr>
              <a:buSzPts val="1100"/>
              <a:buFont typeface="Arial"/>
              <a:buNone/>
            </a:pPr>
            <a:r>
              <a:rPr lang="en" sz="700">
                <a:solidFill>
                  <a:schemeClr val="dk1"/>
                </a:solidFill>
                <a:latin typeface="Red Hat Text"/>
                <a:ea typeface="Red Hat Text"/>
                <a:cs typeface="Red Hat Text"/>
                <a:sym typeface="Red Hat Text"/>
              </a:rPr>
              <a:t>Hold parent meetings (see included schedule </a:t>
            </a:r>
            <a:r>
              <a:rPr lang="en" sz="700">
                <a:solidFill>
                  <a:schemeClr val="dk1"/>
                </a:solidFill>
                <a:latin typeface="Red Hat Text"/>
                <a:ea typeface="Red Hat Text"/>
                <a:cs typeface="Red Hat Text"/>
                <a:sym typeface="Red Hat Text"/>
              </a:rPr>
              <a:t>with topics</a:t>
            </a:r>
            <a:r>
              <a:rPr lang="en" sz="700">
                <a:solidFill>
                  <a:schemeClr val="dk1"/>
                </a:solidFill>
                <a:latin typeface="Red Hat Text"/>
                <a:ea typeface="Red Hat Text"/>
                <a:cs typeface="Red Hat Text"/>
                <a:sym typeface="Red Hat Text"/>
              </a:rPr>
              <a:t>) to give parents the tools to be actively engaged in their child’s academic progress.</a:t>
            </a:r>
            <a:endParaRPr sz="700">
              <a:solidFill>
                <a:schemeClr val="dk1"/>
              </a:solidFill>
              <a:latin typeface="Red Hat Text"/>
              <a:ea typeface="Red Hat Text"/>
              <a:cs typeface="Red Hat Text"/>
              <a:sym typeface="Red Hat Text"/>
            </a:endParaRPr>
          </a:p>
          <a:p>
            <a:pPr indent="0" lvl="0" marL="0" rtl="0" algn="l">
              <a:lnSpc>
                <a:spcPct val="100000"/>
              </a:lnSpc>
              <a:spcBef>
                <a:spcPts val="1200"/>
              </a:spcBef>
              <a:spcAft>
                <a:spcPts val="0"/>
              </a:spcAft>
              <a:buNone/>
            </a:pPr>
            <a:r>
              <a:rPr lang="en" sz="700">
                <a:solidFill>
                  <a:schemeClr val="dk1"/>
                </a:solidFill>
                <a:latin typeface="Red Hat Text"/>
                <a:ea typeface="Red Hat Text"/>
                <a:cs typeface="Red Hat Text"/>
                <a:sym typeface="Red Hat Text"/>
              </a:rPr>
              <a:t>Provide resources for all academic areas through teacher Canvas pages, Hall County Parent Resource Catalog, USA Test Prep, and the Georgia DOE Online Assessment site, which provides tools to parents on how to prepare your child for the EOC tests.</a:t>
            </a:r>
            <a:endParaRPr sz="700">
              <a:latin typeface="Red Hat Text"/>
              <a:ea typeface="Red Hat Text"/>
              <a:cs typeface="Red Hat Text"/>
              <a:sym typeface="Red Hat Text"/>
            </a:endParaRPr>
          </a:p>
        </p:txBody>
      </p:sp>
      <p:sp>
        <p:nvSpPr>
          <p:cNvPr id="60" name="Google Shape;60;p13"/>
          <p:cNvSpPr/>
          <p:nvPr/>
        </p:nvSpPr>
        <p:spPr>
          <a:xfrm>
            <a:off x="5918550" y="1292125"/>
            <a:ext cx="3018300" cy="2352300"/>
          </a:xfrm>
          <a:prstGeom prst="rect">
            <a:avLst/>
          </a:prstGeom>
          <a:noFill/>
          <a:ln cap="flat" cmpd="sng" w="9525">
            <a:solidFill>
              <a:srgbClr val="498DCA"/>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lnSpc>
                <a:spcPct val="115000"/>
              </a:lnSpc>
              <a:spcBef>
                <a:spcPts val="400"/>
              </a:spcBef>
              <a:spcAft>
                <a:spcPts val="0"/>
              </a:spcAft>
              <a:buClr>
                <a:schemeClr val="dk1"/>
              </a:buClr>
              <a:buSzPts val="1100"/>
              <a:buFont typeface="Arial"/>
              <a:buNone/>
            </a:pPr>
            <a:r>
              <a:rPr b="1" i="1" lang="en" sz="700">
                <a:solidFill>
                  <a:schemeClr val="dk1"/>
                </a:solidFill>
                <a:latin typeface="Red Hat Text"/>
                <a:ea typeface="Red Hat Text"/>
                <a:cs typeface="Red Hat Text"/>
                <a:sym typeface="Red Hat Text"/>
              </a:rPr>
              <a:t>Family Responsibilities:</a:t>
            </a:r>
            <a:endParaRPr b="1" i="1" sz="700">
              <a:solidFill>
                <a:schemeClr val="dk1"/>
              </a:solidFill>
              <a:latin typeface="Red Hat Text"/>
              <a:ea typeface="Red Hat Text"/>
              <a:cs typeface="Red Hat Text"/>
              <a:sym typeface="Red Hat Text"/>
            </a:endParaRPr>
          </a:p>
          <a:p>
            <a:pPr indent="0" lvl="0" marL="0" marR="419100" rtl="0" algn="l">
              <a:lnSpc>
                <a:spcPct val="107000"/>
              </a:lnSpc>
              <a:spcBef>
                <a:spcPts val="600"/>
              </a:spcBef>
              <a:spcAft>
                <a:spcPts val="0"/>
              </a:spcAft>
              <a:buClr>
                <a:schemeClr val="dk1"/>
              </a:buClr>
              <a:buSzPts val="1100"/>
              <a:buFont typeface="Arial"/>
              <a:buNone/>
            </a:pPr>
            <a:r>
              <a:rPr lang="en" sz="700">
                <a:solidFill>
                  <a:schemeClr val="dk1"/>
                </a:solidFill>
                <a:latin typeface="Red Hat Text"/>
                <a:ea typeface="Red Hat Text"/>
                <a:cs typeface="Red Hat Text"/>
                <a:sym typeface="Red Hat Text"/>
              </a:rPr>
              <a:t>Attend parent-teacher conferences to discuss student progress and achievement data.</a:t>
            </a:r>
            <a:endParaRPr sz="700">
              <a:solidFill>
                <a:schemeClr val="dk1"/>
              </a:solidFill>
              <a:latin typeface="Red Hat Text"/>
              <a:ea typeface="Red Hat Text"/>
              <a:cs typeface="Red Hat Text"/>
              <a:sym typeface="Red Hat Text"/>
            </a:endParaRPr>
          </a:p>
          <a:p>
            <a:pPr indent="0" lvl="0" marL="0" marR="266700" rtl="0" algn="l">
              <a:lnSpc>
                <a:spcPct val="115000"/>
              </a:lnSpc>
              <a:spcBef>
                <a:spcPts val="500"/>
              </a:spcBef>
              <a:spcAft>
                <a:spcPts val="0"/>
              </a:spcAft>
              <a:buClr>
                <a:schemeClr val="dk1"/>
              </a:buClr>
              <a:buSzPts val="1100"/>
              <a:buFont typeface="Arial"/>
              <a:buNone/>
            </a:pPr>
            <a:r>
              <a:rPr lang="en" sz="700">
                <a:solidFill>
                  <a:schemeClr val="dk1"/>
                </a:solidFill>
                <a:latin typeface="Red Hat Text"/>
                <a:ea typeface="Red Hat Text"/>
                <a:cs typeface="Red Hat Text"/>
                <a:sym typeface="Red Hat Text"/>
              </a:rPr>
              <a:t>Hold discussions with children about materials found on Canvas course pages and strategies to increase academic achievement.</a:t>
            </a:r>
            <a:endParaRPr sz="700">
              <a:solidFill>
                <a:schemeClr val="dk1"/>
              </a:solidFill>
              <a:latin typeface="Red Hat Text"/>
              <a:ea typeface="Red Hat Text"/>
              <a:cs typeface="Red Hat Text"/>
              <a:sym typeface="Red Hat Text"/>
            </a:endParaRPr>
          </a:p>
          <a:p>
            <a:pPr indent="0" lvl="0" marL="0" marR="114300" rtl="0" algn="l">
              <a:lnSpc>
                <a:spcPct val="106000"/>
              </a:lnSpc>
              <a:spcBef>
                <a:spcPts val="500"/>
              </a:spcBef>
              <a:spcAft>
                <a:spcPts val="0"/>
              </a:spcAft>
              <a:buClr>
                <a:schemeClr val="dk1"/>
              </a:buClr>
              <a:buSzPts val="1100"/>
              <a:buFont typeface="Arial"/>
              <a:buNone/>
            </a:pPr>
            <a:r>
              <a:rPr lang="en" sz="700">
                <a:solidFill>
                  <a:schemeClr val="dk1"/>
                </a:solidFill>
                <a:latin typeface="Red Hat Text"/>
                <a:ea typeface="Red Hat Text"/>
                <a:cs typeface="Red Hat Text"/>
                <a:sym typeface="Red Hat Text"/>
              </a:rPr>
              <a:t>Check child’s grades and attendance in Infinite Campus, and speak with child about their progress.</a:t>
            </a:r>
            <a:endParaRPr sz="700">
              <a:solidFill>
                <a:schemeClr val="dk1"/>
              </a:solidFill>
              <a:latin typeface="Red Hat Text"/>
              <a:ea typeface="Red Hat Text"/>
              <a:cs typeface="Red Hat Text"/>
              <a:sym typeface="Red Hat Text"/>
            </a:endParaRPr>
          </a:p>
          <a:p>
            <a:pPr indent="0" lvl="0" marL="0" marR="101600" rtl="0" algn="l">
              <a:lnSpc>
                <a:spcPct val="107000"/>
              </a:lnSpc>
              <a:spcBef>
                <a:spcPts val="500"/>
              </a:spcBef>
              <a:spcAft>
                <a:spcPts val="0"/>
              </a:spcAft>
              <a:buClr>
                <a:schemeClr val="dk1"/>
              </a:buClr>
              <a:buSzPts val="1100"/>
              <a:buFont typeface="Arial"/>
              <a:buNone/>
            </a:pPr>
            <a:r>
              <a:rPr lang="en" sz="700">
                <a:solidFill>
                  <a:schemeClr val="dk1"/>
                </a:solidFill>
                <a:latin typeface="Red Hat Text"/>
                <a:ea typeface="Red Hat Text"/>
                <a:cs typeface="Red Hat Text"/>
                <a:sym typeface="Red Hat Text"/>
              </a:rPr>
              <a:t>Participate in parent meetings (see included schedule with topics) to learn ways to be actively engaged in child’s academic progress and visit the school’s website for updated information.</a:t>
            </a:r>
            <a:endParaRPr sz="700">
              <a:solidFill>
                <a:schemeClr val="dk1"/>
              </a:solidFill>
              <a:latin typeface="Red Hat Text"/>
              <a:ea typeface="Red Hat Text"/>
              <a:cs typeface="Red Hat Text"/>
              <a:sym typeface="Red Hat Text"/>
            </a:endParaRPr>
          </a:p>
          <a:p>
            <a:pPr indent="0" lvl="0" marL="0" rtl="0" algn="ctr">
              <a:spcBef>
                <a:spcPts val="0"/>
              </a:spcBef>
              <a:spcAft>
                <a:spcPts val="0"/>
              </a:spcAft>
              <a:buNone/>
            </a:pPr>
            <a:r>
              <a:t/>
            </a:r>
            <a:endParaRPr sz="700">
              <a:solidFill>
                <a:schemeClr val="dk1"/>
              </a:solidFill>
              <a:latin typeface="Red Hat Text"/>
              <a:ea typeface="Red Hat Text"/>
              <a:cs typeface="Red Hat Text"/>
              <a:sym typeface="Red Hat Text"/>
            </a:endParaRPr>
          </a:p>
          <a:p>
            <a:pPr indent="0" lvl="0" marL="0" rtl="0" algn="l">
              <a:spcBef>
                <a:spcPts val="0"/>
              </a:spcBef>
              <a:spcAft>
                <a:spcPts val="0"/>
              </a:spcAft>
              <a:buNone/>
            </a:pPr>
            <a:r>
              <a:rPr lang="en" sz="700">
                <a:solidFill>
                  <a:schemeClr val="dk1"/>
                </a:solidFill>
                <a:latin typeface="Red Hat Text"/>
                <a:ea typeface="Red Hat Text"/>
                <a:cs typeface="Red Hat Text"/>
                <a:sym typeface="Red Hat Text"/>
              </a:rPr>
              <a:t>Follow the achievement plans created for my student and promote the use of resources found on teacher Canvas pages, Hall County Parent Resource Catalog, USA Test Prep, and the GA DOE Online Assessment site to help my student prepare for testing. In addition, ensure that students participate in credit recovery opportunities if needed.</a:t>
            </a:r>
            <a:endParaRPr sz="700">
              <a:latin typeface="Red Hat Text"/>
              <a:ea typeface="Red Hat Text"/>
              <a:cs typeface="Red Hat Text"/>
              <a:sym typeface="Red Hat Text"/>
            </a:endParaRPr>
          </a:p>
        </p:txBody>
      </p:sp>
      <p:pic>
        <p:nvPicPr>
          <p:cNvPr id="61" name="Google Shape;61;p13"/>
          <p:cNvPicPr preferRelativeResize="0"/>
          <p:nvPr/>
        </p:nvPicPr>
        <p:blipFill>
          <a:blip r:embed="rId3">
            <a:alphaModFix/>
          </a:blip>
          <a:stretch>
            <a:fillRect/>
          </a:stretch>
        </p:blipFill>
        <p:spPr>
          <a:xfrm>
            <a:off x="601425" y="192300"/>
            <a:ext cx="1710750" cy="602925"/>
          </a:xfrm>
          <a:prstGeom prst="rect">
            <a:avLst/>
          </a:prstGeom>
          <a:noFill/>
          <a:ln>
            <a:noFill/>
          </a:ln>
        </p:spPr>
      </p:pic>
      <p:pic>
        <p:nvPicPr>
          <p:cNvPr id="62" name="Google Shape;62;p13"/>
          <p:cNvPicPr preferRelativeResize="0"/>
          <p:nvPr/>
        </p:nvPicPr>
        <p:blipFill>
          <a:blip r:embed="rId3">
            <a:alphaModFix/>
          </a:blip>
          <a:stretch>
            <a:fillRect/>
          </a:stretch>
        </p:blipFill>
        <p:spPr>
          <a:xfrm>
            <a:off x="7630981" y="4466550"/>
            <a:ext cx="1177244" cy="4149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4"/>
          <p:cNvSpPr/>
          <p:nvPr/>
        </p:nvSpPr>
        <p:spPr>
          <a:xfrm>
            <a:off x="194250" y="74550"/>
            <a:ext cx="2837100" cy="4018200"/>
          </a:xfrm>
          <a:prstGeom prst="rect">
            <a:avLst/>
          </a:prstGeom>
          <a:noFill/>
          <a:ln cap="flat" cmpd="sng" w="9525">
            <a:solidFill>
              <a:srgbClr val="498DCA"/>
            </a:solidFill>
            <a:prstDash val="solid"/>
            <a:round/>
            <a:headEnd len="sm" w="sm" type="none"/>
            <a:tailEnd len="sm" w="sm" type="none"/>
          </a:ln>
        </p:spPr>
        <p:txBody>
          <a:bodyPr anchorCtr="0" anchor="ctr" bIns="91425" lIns="91425" spcFirstLastPara="1" rIns="91425" wrap="square" tIns="91425">
            <a:noAutofit/>
          </a:bodyPr>
          <a:lstStyle/>
          <a:p>
            <a:pPr indent="0" lvl="0" marL="0" marR="57978" rtl="0" algn="ctr">
              <a:lnSpc>
                <a:spcPct val="100000"/>
              </a:lnSpc>
              <a:spcBef>
                <a:spcPts val="400"/>
              </a:spcBef>
              <a:spcAft>
                <a:spcPts val="0"/>
              </a:spcAft>
              <a:buNone/>
            </a:pPr>
            <a:r>
              <a:rPr b="1" i="1" lang="en" sz="700">
                <a:solidFill>
                  <a:schemeClr val="dk1"/>
                </a:solidFill>
                <a:latin typeface="Red Hat Text"/>
                <a:ea typeface="Red Hat Text"/>
                <a:cs typeface="Red Hat Text"/>
                <a:sym typeface="Red Hat Text"/>
              </a:rPr>
              <a:t>What is a School-Parent Compact?</a:t>
            </a:r>
            <a:endParaRPr b="1" i="1" sz="700">
              <a:solidFill>
                <a:schemeClr val="dk1"/>
              </a:solidFill>
              <a:latin typeface="Red Hat Text"/>
              <a:ea typeface="Red Hat Text"/>
              <a:cs typeface="Red Hat Text"/>
              <a:sym typeface="Red Hat Text"/>
            </a:endParaRPr>
          </a:p>
          <a:p>
            <a:pPr indent="0" lvl="0" marL="0" marR="57978" rtl="0" algn="l">
              <a:lnSpc>
                <a:spcPct val="100000"/>
              </a:lnSpc>
              <a:spcBef>
                <a:spcPts val="0"/>
              </a:spcBef>
              <a:spcAft>
                <a:spcPts val="0"/>
              </a:spcAft>
              <a:buNone/>
            </a:pPr>
            <a:r>
              <a:rPr lang="en" sz="700">
                <a:solidFill>
                  <a:srgbClr val="4D4D4D"/>
                </a:solidFill>
                <a:latin typeface="Red Hat Text"/>
                <a:ea typeface="Red Hat Text"/>
                <a:cs typeface="Red Hat Text"/>
                <a:sym typeface="Red Hat Text"/>
              </a:rPr>
              <a:t>Our annual school-parent compact offers ways that we can work together to help our students succeed. This compact provides strategies to help connect learning at school and at home. This compact will:</a:t>
            </a:r>
            <a:endParaRPr sz="700">
              <a:solidFill>
                <a:srgbClr val="4D4D4D"/>
              </a:solidFill>
              <a:latin typeface="Red Hat Text"/>
              <a:ea typeface="Red Hat Text"/>
              <a:cs typeface="Red Hat Text"/>
              <a:sym typeface="Red Hat Text"/>
            </a:endParaRPr>
          </a:p>
          <a:p>
            <a:pPr indent="-266700" lvl="0" marL="457200" marR="57978" rtl="0" algn="l">
              <a:lnSpc>
                <a:spcPct val="100000"/>
              </a:lnSpc>
              <a:spcBef>
                <a:spcPts val="0"/>
              </a:spcBef>
              <a:spcAft>
                <a:spcPts val="0"/>
              </a:spcAft>
              <a:buSzPts val="600"/>
              <a:buFont typeface="Red Hat Text"/>
              <a:buChar char="●"/>
            </a:pPr>
            <a:r>
              <a:rPr lang="en" sz="600">
                <a:solidFill>
                  <a:schemeClr val="dk1"/>
                </a:solidFill>
                <a:latin typeface="Red Hat Text"/>
                <a:ea typeface="Red Hat Text"/>
                <a:cs typeface="Red Hat Text"/>
                <a:sym typeface="Red Hat Text"/>
              </a:rPr>
              <a:t> </a:t>
            </a:r>
            <a:r>
              <a:rPr lang="en" sz="600">
                <a:solidFill>
                  <a:srgbClr val="4D4D4D"/>
                </a:solidFill>
                <a:latin typeface="Red Hat Text"/>
                <a:ea typeface="Red Hat Text"/>
                <a:cs typeface="Red Hat Text"/>
                <a:sym typeface="Red Hat Text"/>
              </a:rPr>
              <a:t>Link to academic achievement goals.</a:t>
            </a:r>
            <a:endParaRPr sz="600">
              <a:solidFill>
                <a:srgbClr val="4D4D4D"/>
              </a:solidFill>
              <a:latin typeface="Red Hat Text"/>
              <a:ea typeface="Red Hat Text"/>
              <a:cs typeface="Red Hat Text"/>
              <a:sym typeface="Red Hat Text"/>
            </a:endParaRPr>
          </a:p>
          <a:p>
            <a:pPr indent="-266700" lvl="0" marL="457200" marR="57978" rtl="0" algn="l">
              <a:lnSpc>
                <a:spcPct val="100000"/>
              </a:lnSpc>
              <a:spcBef>
                <a:spcPts val="0"/>
              </a:spcBef>
              <a:spcAft>
                <a:spcPts val="0"/>
              </a:spcAft>
              <a:buClr>
                <a:srgbClr val="4D4D4D"/>
              </a:buClr>
              <a:buSzPts val="600"/>
              <a:buFont typeface="Red Hat Text"/>
              <a:buChar char="●"/>
            </a:pPr>
            <a:r>
              <a:rPr lang="en" sz="600">
                <a:solidFill>
                  <a:srgbClr val="4D4D4D"/>
                </a:solidFill>
                <a:latin typeface="Red Hat Text"/>
                <a:ea typeface="Red Hat Text"/>
                <a:cs typeface="Red Hat Text"/>
                <a:sym typeface="Red Hat Text"/>
              </a:rPr>
              <a:t> Focus on student learning.</a:t>
            </a:r>
            <a:endParaRPr sz="600">
              <a:solidFill>
                <a:srgbClr val="4D4D4D"/>
              </a:solidFill>
              <a:latin typeface="Red Hat Text"/>
              <a:ea typeface="Red Hat Text"/>
              <a:cs typeface="Red Hat Text"/>
              <a:sym typeface="Red Hat Text"/>
            </a:endParaRPr>
          </a:p>
          <a:p>
            <a:pPr indent="-266700" lvl="0" marL="457200" marR="57978" rtl="0" algn="l">
              <a:lnSpc>
                <a:spcPct val="100000"/>
              </a:lnSpc>
              <a:spcBef>
                <a:spcPts val="0"/>
              </a:spcBef>
              <a:spcAft>
                <a:spcPts val="0"/>
              </a:spcAft>
              <a:buClr>
                <a:srgbClr val="4D4D4D"/>
              </a:buClr>
              <a:buSzPts val="600"/>
              <a:buFont typeface="Red Hat Text"/>
              <a:buChar char="●"/>
            </a:pPr>
            <a:r>
              <a:rPr lang="en" sz="600">
                <a:solidFill>
                  <a:srgbClr val="4D4D4D"/>
                </a:solidFill>
                <a:latin typeface="Red Hat Text"/>
                <a:ea typeface="Red Hat Text"/>
                <a:cs typeface="Red Hat Text"/>
                <a:sym typeface="Red Hat Text"/>
              </a:rPr>
              <a:t>Share strategies that staff, parents, and students can use.</a:t>
            </a:r>
            <a:endParaRPr sz="600">
              <a:solidFill>
                <a:srgbClr val="4D4D4D"/>
              </a:solidFill>
              <a:latin typeface="Red Hat Text"/>
              <a:ea typeface="Red Hat Text"/>
              <a:cs typeface="Red Hat Text"/>
              <a:sym typeface="Red Hat Text"/>
            </a:endParaRPr>
          </a:p>
          <a:p>
            <a:pPr indent="-266700" lvl="0" marL="457200" marR="57978" rtl="0" algn="l">
              <a:lnSpc>
                <a:spcPct val="100000"/>
              </a:lnSpc>
              <a:spcBef>
                <a:spcPts val="0"/>
              </a:spcBef>
              <a:spcAft>
                <a:spcPts val="0"/>
              </a:spcAft>
              <a:buClr>
                <a:srgbClr val="4D4D4D"/>
              </a:buClr>
              <a:buSzPts val="600"/>
              <a:buFont typeface="Red Hat Text"/>
              <a:buChar char="●"/>
            </a:pPr>
            <a:r>
              <a:rPr lang="en" sz="600">
                <a:solidFill>
                  <a:srgbClr val="4D4D4D"/>
                </a:solidFill>
                <a:latin typeface="Red Hat Text"/>
                <a:ea typeface="Red Hat Text"/>
                <a:cs typeface="Red Hat Text"/>
                <a:sym typeface="Red Hat Text"/>
              </a:rPr>
              <a:t>Explain how parents and teachers can communicate about student progress.</a:t>
            </a:r>
            <a:endParaRPr sz="600">
              <a:solidFill>
                <a:srgbClr val="4D4D4D"/>
              </a:solidFill>
              <a:latin typeface="Red Hat Text"/>
              <a:ea typeface="Red Hat Text"/>
              <a:cs typeface="Red Hat Text"/>
              <a:sym typeface="Red Hat Text"/>
            </a:endParaRPr>
          </a:p>
          <a:p>
            <a:pPr indent="-266700" lvl="0" marL="457200" marR="57978" rtl="0" algn="just">
              <a:lnSpc>
                <a:spcPct val="100000"/>
              </a:lnSpc>
              <a:spcBef>
                <a:spcPts val="0"/>
              </a:spcBef>
              <a:spcAft>
                <a:spcPts val="0"/>
              </a:spcAft>
              <a:buClr>
                <a:srgbClr val="4D4D4D"/>
              </a:buClr>
              <a:buSzPts val="600"/>
              <a:buFont typeface="Red Hat Text"/>
              <a:buChar char="●"/>
            </a:pPr>
            <a:r>
              <a:rPr lang="en" sz="600">
                <a:solidFill>
                  <a:srgbClr val="4D4D4D"/>
                </a:solidFill>
                <a:latin typeface="Red Hat Text"/>
                <a:ea typeface="Red Hat Text"/>
                <a:cs typeface="Red Hat Text"/>
                <a:sym typeface="Red Hat Text"/>
              </a:rPr>
              <a:t>Describe opportunities for parents to be involved in their child’s academic life, provide input to LCCA, and be active members of the school community.</a:t>
            </a:r>
            <a:endParaRPr sz="600">
              <a:solidFill>
                <a:srgbClr val="4D4D4D"/>
              </a:solidFill>
              <a:latin typeface="Red Hat Text"/>
              <a:ea typeface="Red Hat Text"/>
              <a:cs typeface="Red Hat Text"/>
              <a:sym typeface="Red Hat Text"/>
            </a:endParaRPr>
          </a:p>
          <a:p>
            <a:pPr indent="0" lvl="0" marL="0" marR="57978" rtl="0" algn="l">
              <a:lnSpc>
                <a:spcPct val="100000"/>
              </a:lnSpc>
              <a:spcBef>
                <a:spcPts val="0"/>
              </a:spcBef>
              <a:spcAft>
                <a:spcPts val="0"/>
              </a:spcAft>
              <a:buNone/>
            </a:pPr>
            <a:r>
              <a:rPr lang="en" sz="700">
                <a:solidFill>
                  <a:schemeClr val="dk1"/>
                </a:solidFill>
                <a:latin typeface="Red Hat Text"/>
                <a:ea typeface="Red Hat Text"/>
                <a:cs typeface="Red Hat Text"/>
                <a:sym typeface="Red Hat Text"/>
              </a:rPr>
              <a:t> </a:t>
            </a:r>
            <a:endParaRPr sz="700">
              <a:solidFill>
                <a:schemeClr val="dk1"/>
              </a:solidFill>
              <a:latin typeface="Red Hat Text"/>
              <a:ea typeface="Red Hat Text"/>
              <a:cs typeface="Red Hat Text"/>
              <a:sym typeface="Red Hat Text"/>
            </a:endParaRPr>
          </a:p>
          <a:p>
            <a:pPr indent="0" lvl="0" marL="0" marR="57978" rtl="0" algn="ctr">
              <a:lnSpc>
                <a:spcPct val="100000"/>
              </a:lnSpc>
              <a:spcBef>
                <a:spcPts val="700"/>
              </a:spcBef>
              <a:spcAft>
                <a:spcPts val="0"/>
              </a:spcAft>
              <a:buNone/>
            </a:pPr>
            <a:r>
              <a:rPr b="1" i="1" lang="en" sz="700">
                <a:solidFill>
                  <a:schemeClr val="dk1"/>
                </a:solidFill>
                <a:latin typeface="Red Hat Text"/>
                <a:ea typeface="Red Hat Text"/>
                <a:cs typeface="Red Hat Text"/>
                <a:sym typeface="Red Hat Text"/>
              </a:rPr>
              <a:t>Jointly Developed</a:t>
            </a:r>
            <a:endParaRPr b="1" i="1" sz="700">
              <a:solidFill>
                <a:schemeClr val="dk1"/>
              </a:solidFill>
              <a:latin typeface="Red Hat Text"/>
              <a:ea typeface="Red Hat Text"/>
              <a:cs typeface="Red Hat Text"/>
              <a:sym typeface="Red Hat Text"/>
            </a:endParaRPr>
          </a:p>
          <a:p>
            <a:pPr indent="0" lvl="0" marL="0" marR="57978" rtl="0" algn="l">
              <a:lnSpc>
                <a:spcPct val="100000"/>
              </a:lnSpc>
              <a:spcBef>
                <a:spcPts val="700"/>
              </a:spcBef>
              <a:spcAft>
                <a:spcPts val="0"/>
              </a:spcAft>
              <a:buNone/>
            </a:pPr>
            <a:r>
              <a:rPr lang="en" sz="700">
                <a:solidFill>
                  <a:srgbClr val="4D4D4D"/>
                </a:solidFill>
                <a:latin typeface="Red Hat Text"/>
                <a:ea typeface="Red Hat Text"/>
                <a:cs typeface="Red Hat Text"/>
                <a:sym typeface="Red Hat Text"/>
              </a:rPr>
              <a:t>This compact was jointly developed by the LCCA community (teachers, parents, and students). Teachers suggested academic resources and strategies for success, parents suggested topics for monthly parent meetings and ways to strengthen communication between families and the school, and students recommended resources that are most useful for them. Meetings are held each year to review the compact and make changes based on student needs.</a:t>
            </a:r>
            <a:endParaRPr sz="700">
              <a:solidFill>
                <a:srgbClr val="4D4D4D"/>
              </a:solidFill>
              <a:latin typeface="Red Hat Text"/>
              <a:ea typeface="Red Hat Text"/>
              <a:cs typeface="Red Hat Text"/>
              <a:sym typeface="Red Hat Text"/>
            </a:endParaRPr>
          </a:p>
          <a:p>
            <a:pPr indent="0" lvl="0" marL="0" marR="57978" rtl="0" algn="l">
              <a:lnSpc>
                <a:spcPct val="100000"/>
              </a:lnSpc>
              <a:spcBef>
                <a:spcPts val="500"/>
              </a:spcBef>
              <a:spcAft>
                <a:spcPts val="0"/>
              </a:spcAft>
              <a:buNone/>
            </a:pPr>
            <a:r>
              <a:rPr lang="en" sz="700">
                <a:solidFill>
                  <a:srgbClr val="4D4D4D"/>
                </a:solidFill>
                <a:latin typeface="Red Hat Text"/>
                <a:ea typeface="Red Hat Text"/>
                <a:cs typeface="Red Hat Text"/>
                <a:sym typeface="Red Hat Text"/>
              </a:rPr>
              <a:t>Parents are welcome to contribute comments at any time. Please call or email us if you need assistance with childcare or transportation in order to participate in our programs.</a:t>
            </a:r>
            <a:endParaRPr sz="700">
              <a:solidFill>
                <a:srgbClr val="4D4D4D"/>
              </a:solidFill>
              <a:latin typeface="Red Hat Text"/>
              <a:ea typeface="Red Hat Text"/>
              <a:cs typeface="Red Hat Text"/>
              <a:sym typeface="Red Hat Text"/>
            </a:endParaRPr>
          </a:p>
          <a:p>
            <a:pPr indent="0" lvl="0" marL="0" marR="57978" rtl="0" algn="ctr">
              <a:lnSpc>
                <a:spcPct val="100000"/>
              </a:lnSpc>
              <a:spcBef>
                <a:spcPts val="700"/>
              </a:spcBef>
              <a:spcAft>
                <a:spcPts val="0"/>
              </a:spcAft>
              <a:buNone/>
            </a:pPr>
            <a:r>
              <a:rPr lang="en" sz="700">
                <a:solidFill>
                  <a:schemeClr val="dk1"/>
                </a:solidFill>
                <a:latin typeface="Red Hat Text"/>
                <a:ea typeface="Red Hat Text"/>
                <a:cs typeface="Red Hat Text"/>
                <a:sym typeface="Red Hat Text"/>
              </a:rPr>
              <a:t> </a:t>
            </a:r>
            <a:r>
              <a:rPr b="1" i="1" lang="en" sz="700">
                <a:solidFill>
                  <a:schemeClr val="dk1"/>
                </a:solidFill>
                <a:latin typeface="Red Hat Text"/>
                <a:ea typeface="Red Hat Text"/>
                <a:cs typeface="Red Hat Text"/>
                <a:sym typeface="Red Hat Text"/>
              </a:rPr>
              <a:t>Communication about Student Learning</a:t>
            </a:r>
            <a:endParaRPr b="1" i="1" sz="700">
              <a:solidFill>
                <a:schemeClr val="dk1"/>
              </a:solidFill>
              <a:latin typeface="Red Hat Text"/>
              <a:ea typeface="Red Hat Text"/>
              <a:cs typeface="Red Hat Text"/>
              <a:sym typeface="Red Hat Text"/>
            </a:endParaRPr>
          </a:p>
          <a:p>
            <a:pPr indent="0" lvl="0" marL="0" marR="57978" rtl="0" algn="l">
              <a:lnSpc>
                <a:spcPct val="100000"/>
              </a:lnSpc>
              <a:spcBef>
                <a:spcPts val="700"/>
              </a:spcBef>
              <a:spcAft>
                <a:spcPts val="0"/>
              </a:spcAft>
              <a:buNone/>
            </a:pPr>
            <a:r>
              <a:rPr lang="en" sz="700">
                <a:solidFill>
                  <a:srgbClr val="4D4D4D"/>
                </a:solidFill>
                <a:latin typeface="Red Hat Text"/>
                <a:ea typeface="Red Hat Text"/>
                <a:cs typeface="Red Hat Text"/>
                <a:sym typeface="Red Hat Text"/>
              </a:rPr>
              <a:t>LCCA is committed to frequent ongoing two-way communication with families about children’s learning. Some of the ways we reach parents and families are: </a:t>
            </a:r>
            <a:r>
              <a:rPr i="1" lang="en" sz="700">
                <a:solidFill>
                  <a:srgbClr val="4D4D4D"/>
                </a:solidFill>
                <a:latin typeface="Red Hat Text"/>
                <a:ea typeface="Red Hat Text"/>
                <a:cs typeface="Red Hat Text"/>
                <a:sym typeface="Red Hat Text"/>
              </a:rPr>
              <a:t>Invitational Letters, School Calendars, Student Agendas, Parent/Teacher Phone Calls, Emails, Parent/Teacher Conferences, Infinite Campus School Messenger, Teacher Canvas Pages, and the School/District websites.</a:t>
            </a:r>
            <a:endParaRPr i="1" sz="700">
              <a:solidFill>
                <a:srgbClr val="4D4D4D"/>
              </a:solidFill>
              <a:latin typeface="Red Hat Text"/>
              <a:ea typeface="Red Hat Text"/>
              <a:cs typeface="Red Hat Text"/>
              <a:sym typeface="Red Hat Text"/>
            </a:endParaRPr>
          </a:p>
        </p:txBody>
      </p:sp>
      <p:sp>
        <p:nvSpPr>
          <p:cNvPr id="68" name="Google Shape;68;p14"/>
          <p:cNvSpPr/>
          <p:nvPr/>
        </p:nvSpPr>
        <p:spPr>
          <a:xfrm>
            <a:off x="3188700" y="3924300"/>
            <a:ext cx="5754000" cy="1144500"/>
          </a:xfrm>
          <a:prstGeom prst="rect">
            <a:avLst/>
          </a:prstGeom>
          <a:noFill/>
          <a:ln cap="flat" cmpd="sng" w="9525">
            <a:solidFill>
              <a:srgbClr val="498DCA"/>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700">
                <a:latin typeface="Red Hat Text"/>
                <a:ea typeface="Red Hat Text"/>
                <a:cs typeface="Red Hat Text"/>
                <a:sym typeface="Red Hat Text"/>
              </a:rPr>
              <a:t>Let’s Stay In Contact!</a:t>
            </a:r>
            <a:endParaRPr b="1" sz="700">
              <a:latin typeface="Red Hat Text"/>
              <a:ea typeface="Red Hat Text"/>
              <a:cs typeface="Red Hat Text"/>
              <a:sym typeface="Red Hat Text"/>
            </a:endParaRPr>
          </a:p>
          <a:p>
            <a:pPr indent="0" lvl="0" marL="0" rtl="0" algn="ctr">
              <a:spcBef>
                <a:spcPts val="0"/>
              </a:spcBef>
              <a:spcAft>
                <a:spcPts val="0"/>
              </a:spcAft>
              <a:buClr>
                <a:schemeClr val="dk1"/>
              </a:buClr>
              <a:buSzPts val="1100"/>
              <a:buFont typeface="Arial"/>
              <a:buNone/>
            </a:pPr>
            <a:r>
              <a:t/>
            </a:r>
            <a:endParaRPr b="1" sz="700">
              <a:latin typeface="Red Hat Text"/>
              <a:ea typeface="Red Hat Text"/>
              <a:cs typeface="Red Hat Text"/>
              <a:sym typeface="Red Hat Text"/>
            </a:endParaRPr>
          </a:p>
          <a:p>
            <a:pPr indent="0" lvl="0" marL="0" rtl="0" algn="l">
              <a:spcBef>
                <a:spcPts val="0"/>
              </a:spcBef>
              <a:spcAft>
                <a:spcPts val="0"/>
              </a:spcAft>
              <a:buClr>
                <a:schemeClr val="dk1"/>
              </a:buClr>
              <a:buSzPts val="1100"/>
              <a:buFont typeface="Arial"/>
              <a:buNone/>
            </a:pPr>
            <a:r>
              <a:rPr lang="en" sz="700">
                <a:latin typeface="Red Hat Text"/>
                <a:ea typeface="Red Hat Text"/>
                <a:cs typeface="Red Hat Text"/>
                <a:sym typeface="Red Hat Text"/>
              </a:rPr>
              <a:t>Graduation Coach: </a:t>
            </a:r>
            <a:r>
              <a:rPr lang="en" sz="700" u="sng">
                <a:solidFill>
                  <a:schemeClr val="hlink"/>
                </a:solidFill>
                <a:latin typeface="Red Hat Text"/>
                <a:ea typeface="Red Hat Text"/>
                <a:cs typeface="Red Hat Text"/>
                <a:sym typeface="Red Hat Text"/>
                <a:hlinkClick r:id="rId3"/>
              </a:rPr>
              <a:t>Jodi.Samples@hallco.org</a:t>
            </a:r>
            <a:r>
              <a:rPr lang="en" sz="700">
                <a:latin typeface="Red Hat Text"/>
                <a:ea typeface="Red Hat Text"/>
                <a:cs typeface="Red Hat Text"/>
                <a:sym typeface="Red Hat Text"/>
              </a:rPr>
              <a:t> </a:t>
            </a:r>
            <a:endParaRPr sz="700">
              <a:latin typeface="Red Hat Text"/>
              <a:ea typeface="Red Hat Text"/>
              <a:cs typeface="Red Hat Text"/>
              <a:sym typeface="Red Hat Text"/>
            </a:endParaRPr>
          </a:p>
          <a:p>
            <a:pPr indent="0" lvl="0" marL="0" rtl="0" algn="l">
              <a:spcBef>
                <a:spcPts val="0"/>
              </a:spcBef>
              <a:spcAft>
                <a:spcPts val="0"/>
              </a:spcAft>
              <a:buClr>
                <a:schemeClr val="dk1"/>
              </a:buClr>
              <a:buSzPts val="1100"/>
              <a:buFont typeface="Arial"/>
              <a:buNone/>
            </a:pPr>
            <a:r>
              <a:rPr lang="en" sz="700">
                <a:latin typeface="Red Hat Text"/>
                <a:ea typeface="Red Hat Text"/>
                <a:cs typeface="Red Hat Text"/>
                <a:sym typeface="Red Hat Text"/>
              </a:rPr>
              <a:t>Counselor 9th-11th Grade: </a:t>
            </a:r>
            <a:r>
              <a:rPr lang="en" sz="700" u="sng">
                <a:solidFill>
                  <a:schemeClr val="hlink"/>
                </a:solidFill>
                <a:latin typeface="Red Hat Text"/>
                <a:ea typeface="Red Hat Text"/>
                <a:cs typeface="Red Hat Text"/>
                <a:sym typeface="Red Hat Text"/>
                <a:hlinkClick r:id="rId4"/>
              </a:rPr>
              <a:t>Laren.Chandler@hallco.org</a:t>
            </a:r>
            <a:r>
              <a:rPr lang="en" sz="700">
                <a:latin typeface="Red Hat Text"/>
                <a:ea typeface="Red Hat Text"/>
                <a:cs typeface="Red Hat Text"/>
                <a:sym typeface="Red Hat Text"/>
              </a:rPr>
              <a:t> </a:t>
            </a:r>
            <a:endParaRPr sz="700">
              <a:latin typeface="Red Hat Text"/>
              <a:ea typeface="Red Hat Text"/>
              <a:cs typeface="Red Hat Text"/>
              <a:sym typeface="Red Hat Text"/>
            </a:endParaRPr>
          </a:p>
          <a:p>
            <a:pPr indent="0" lvl="0" marL="0" rtl="0" algn="l">
              <a:spcBef>
                <a:spcPts val="0"/>
              </a:spcBef>
              <a:spcAft>
                <a:spcPts val="0"/>
              </a:spcAft>
              <a:buClr>
                <a:schemeClr val="dk1"/>
              </a:buClr>
              <a:buSzPts val="1100"/>
              <a:buFont typeface="Arial"/>
              <a:buNone/>
            </a:pPr>
            <a:r>
              <a:rPr lang="en" sz="700">
                <a:latin typeface="Red Hat Text"/>
                <a:ea typeface="Red Hat Text"/>
                <a:cs typeface="Red Hat Text"/>
                <a:sym typeface="Red Hat Text"/>
              </a:rPr>
              <a:t>Counselor Seniors: </a:t>
            </a:r>
            <a:r>
              <a:rPr lang="en" sz="700" u="sng">
                <a:solidFill>
                  <a:schemeClr val="hlink"/>
                </a:solidFill>
                <a:latin typeface="Red Hat Text"/>
                <a:ea typeface="Red Hat Text"/>
                <a:cs typeface="Red Hat Text"/>
                <a:sym typeface="Red Hat Text"/>
                <a:hlinkClick r:id="rId5"/>
              </a:rPr>
              <a:t>Leigh.Cumiskey@hallco.org</a:t>
            </a:r>
            <a:r>
              <a:rPr lang="en" sz="700">
                <a:latin typeface="Red Hat Text"/>
                <a:ea typeface="Red Hat Text"/>
                <a:cs typeface="Red Hat Text"/>
                <a:sym typeface="Red Hat Text"/>
              </a:rPr>
              <a:t> </a:t>
            </a:r>
            <a:endParaRPr sz="700">
              <a:latin typeface="Red Hat Text"/>
              <a:ea typeface="Red Hat Text"/>
              <a:cs typeface="Red Hat Text"/>
              <a:sym typeface="Red Hat Text"/>
            </a:endParaRPr>
          </a:p>
          <a:p>
            <a:pPr indent="0" lvl="0" marL="0" rtl="0" algn="l">
              <a:spcBef>
                <a:spcPts val="0"/>
              </a:spcBef>
              <a:spcAft>
                <a:spcPts val="0"/>
              </a:spcAft>
              <a:buClr>
                <a:schemeClr val="dk1"/>
              </a:buClr>
              <a:buSzPts val="1100"/>
              <a:buFont typeface="Arial"/>
              <a:buNone/>
            </a:pPr>
            <a:r>
              <a:t/>
            </a:r>
            <a:endParaRPr sz="700">
              <a:latin typeface="Red Hat Text"/>
              <a:ea typeface="Red Hat Text"/>
              <a:cs typeface="Red Hat Text"/>
              <a:sym typeface="Red Hat Text"/>
            </a:endParaRPr>
          </a:p>
          <a:p>
            <a:pPr indent="0" lvl="0" marL="0" rtl="0" algn="l">
              <a:spcBef>
                <a:spcPts val="0"/>
              </a:spcBef>
              <a:spcAft>
                <a:spcPts val="0"/>
              </a:spcAft>
              <a:buNone/>
            </a:pPr>
            <a:r>
              <a:t/>
            </a:r>
            <a:endParaRPr sz="200">
              <a:latin typeface="Red Hat Text"/>
              <a:ea typeface="Red Hat Text"/>
              <a:cs typeface="Red Hat Text"/>
              <a:sym typeface="Red Hat Text"/>
            </a:endParaRPr>
          </a:p>
          <a:p>
            <a:pPr indent="0" lvl="0" marL="0" rtl="0" algn="l">
              <a:spcBef>
                <a:spcPts val="0"/>
              </a:spcBef>
              <a:spcAft>
                <a:spcPts val="0"/>
              </a:spcAft>
              <a:buNone/>
            </a:pPr>
            <a:r>
              <a:rPr lang="en" sz="700">
                <a:latin typeface="Red Hat Text"/>
                <a:ea typeface="Red Hat Text"/>
                <a:cs typeface="Red Hat Text"/>
                <a:sym typeface="Red Hat Text"/>
              </a:rPr>
              <a:t>Watch for school updates sent by phone and email using Infinite Campus Messenger, and look for announcements from individual teachers using Canvas and Remind. Any teacher’s email is firstname.lastname@hallco.org. A full directory of email addresses is found on lcca.hallco.org under “Our School – Faculty”. </a:t>
            </a:r>
            <a:endParaRPr sz="700">
              <a:highlight>
                <a:schemeClr val="accent6"/>
              </a:highlight>
              <a:latin typeface="Red Hat Text"/>
              <a:ea typeface="Red Hat Text"/>
              <a:cs typeface="Red Hat Text"/>
              <a:sym typeface="Red Hat Text"/>
            </a:endParaRPr>
          </a:p>
        </p:txBody>
      </p:sp>
      <p:sp>
        <p:nvSpPr>
          <p:cNvPr id="69" name="Google Shape;69;p14"/>
          <p:cNvSpPr/>
          <p:nvPr/>
        </p:nvSpPr>
        <p:spPr>
          <a:xfrm>
            <a:off x="3188800" y="74550"/>
            <a:ext cx="5754000" cy="3849900"/>
          </a:xfrm>
          <a:prstGeom prst="rect">
            <a:avLst/>
          </a:prstGeom>
          <a:noFill/>
          <a:ln cap="flat" cmpd="sng" w="9525">
            <a:solidFill>
              <a:srgbClr val="498DCA"/>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600">
                <a:solidFill>
                  <a:schemeClr val="dk1"/>
                </a:solidFill>
                <a:latin typeface="Red Hat Text"/>
                <a:ea typeface="Red Hat Text"/>
                <a:cs typeface="Red Hat Text"/>
                <a:sym typeface="Red Hat Text"/>
              </a:rPr>
              <a:t>Activities to Build Partnerships</a:t>
            </a:r>
            <a:endParaRPr b="1" sz="600">
              <a:solidFill>
                <a:schemeClr val="dk1"/>
              </a:solidFill>
              <a:latin typeface="Red Hat Text"/>
              <a:ea typeface="Red Hat Text"/>
              <a:cs typeface="Red Hat Text"/>
              <a:sym typeface="Red Hat Text"/>
            </a:endParaRPr>
          </a:p>
          <a:p>
            <a:pPr indent="0" lvl="0" marL="0" rtl="0" algn="ctr">
              <a:spcBef>
                <a:spcPts val="0"/>
              </a:spcBef>
              <a:spcAft>
                <a:spcPts val="0"/>
              </a:spcAft>
              <a:buClr>
                <a:schemeClr val="dk1"/>
              </a:buClr>
              <a:buSzPts val="1100"/>
              <a:buFont typeface="Arial"/>
              <a:buNone/>
            </a:pPr>
            <a:r>
              <a:rPr b="1" lang="en" sz="600">
                <a:solidFill>
                  <a:schemeClr val="dk1"/>
                </a:solidFill>
                <a:latin typeface="Red Hat Text"/>
                <a:ea typeface="Red Hat Text"/>
                <a:cs typeface="Red Hat Text"/>
                <a:sym typeface="Red Hat Text"/>
              </a:rPr>
              <a:t>See LCCA website for specific dates/times -- lcca.hallco.org</a:t>
            </a:r>
            <a:endParaRPr b="1" sz="600">
              <a:solidFill>
                <a:schemeClr val="dk1"/>
              </a:solidFill>
              <a:latin typeface="Red Hat Text"/>
              <a:ea typeface="Red Hat Text"/>
              <a:cs typeface="Red Hat Text"/>
              <a:sym typeface="Red Hat Text"/>
            </a:endParaRPr>
          </a:p>
          <a:p>
            <a:pPr indent="0" lvl="0" marL="0" rtl="0" algn="l">
              <a:spcBef>
                <a:spcPts val="0"/>
              </a:spcBef>
              <a:spcAft>
                <a:spcPts val="0"/>
              </a:spcAft>
              <a:buClr>
                <a:schemeClr val="dk1"/>
              </a:buClr>
              <a:buSzPts val="1100"/>
              <a:buFont typeface="Arial"/>
              <a:buNone/>
            </a:pPr>
            <a:r>
              <a:rPr lang="en" sz="600">
                <a:solidFill>
                  <a:schemeClr val="dk1"/>
                </a:solidFill>
                <a:latin typeface="Red Hat Text"/>
                <a:ea typeface="Red Hat Text"/>
                <a:cs typeface="Red Hat Text"/>
                <a:sym typeface="Red Hat Text"/>
              </a:rPr>
              <a:t>✓ Open House – July 29, 2024 4pm-7pm</a:t>
            </a:r>
            <a:endParaRPr sz="600">
              <a:solidFill>
                <a:schemeClr val="dk1"/>
              </a:solidFill>
              <a:latin typeface="Red Hat Text"/>
              <a:ea typeface="Red Hat Text"/>
              <a:cs typeface="Red Hat Text"/>
              <a:sym typeface="Red Hat Text"/>
            </a:endParaRPr>
          </a:p>
          <a:p>
            <a:pPr indent="0" lvl="0" marL="171450" rtl="0" algn="l">
              <a:spcBef>
                <a:spcPts val="0"/>
              </a:spcBef>
              <a:spcAft>
                <a:spcPts val="0"/>
              </a:spcAft>
              <a:buNone/>
            </a:pPr>
            <a:r>
              <a:rPr lang="en" sz="600">
                <a:solidFill>
                  <a:schemeClr val="dk1"/>
                </a:solidFill>
                <a:latin typeface="Red Hat Text"/>
                <a:ea typeface="Red Hat Text"/>
                <a:cs typeface="Red Hat Text"/>
                <a:sym typeface="Red Hat Text"/>
              </a:rPr>
              <a:t>o </a:t>
            </a:r>
            <a:r>
              <a:rPr lang="en" sz="600">
                <a:solidFill>
                  <a:schemeClr val="dk1"/>
                </a:solidFill>
                <a:latin typeface="Red Hat Text"/>
                <a:ea typeface="Red Hat Text"/>
                <a:cs typeface="Red Hat Text"/>
                <a:sym typeface="Red Hat Text"/>
              </a:rPr>
              <a:t>Meet the teachers and school staff, while learning suggestions and strategies to ensure your child’s academic success for the upcoming year</a:t>
            </a:r>
            <a:endParaRPr sz="600">
              <a:solidFill>
                <a:schemeClr val="dk1"/>
              </a:solidFill>
              <a:latin typeface="Red Hat Text"/>
              <a:ea typeface="Red Hat Text"/>
              <a:cs typeface="Red Hat Text"/>
              <a:sym typeface="Red Hat Text"/>
            </a:endParaRPr>
          </a:p>
          <a:p>
            <a:pPr indent="0" lvl="0" marL="0" rtl="0" algn="l">
              <a:spcBef>
                <a:spcPts val="0"/>
              </a:spcBef>
              <a:spcAft>
                <a:spcPts val="0"/>
              </a:spcAft>
              <a:buClr>
                <a:schemeClr val="dk1"/>
              </a:buClr>
              <a:buSzPts val="1100"/>
              <a:buFont typeface="Arial"/>
              <a:buNone/>
            </a:pPr>
            <a:r>
              <a:rPr lang="en" sz="600">
                <a:solidFill>
                  <a:schemeClr val="dk1"/>
                </a:solidFill>
                <a:latin typeface="Red Hat Text"/>
                <a:ea typeface="Red Hat Text"/>
                <a:cs typeface="Red Hat Text"/>
                <a:sym typeface="Red Hat Text"/>
              </a:rPr>
              <a:t>✓ Back to School Basics: Helping your Student Succeed LCCA – August 15 , 2024 6pm</a:t>
            </a:r>
            <a:endParaRPr sz="600">
              <a:solidFill>
                <a:schemeClr val="dk1"/>
              </a:solidFill>
              <a:latin typeface="Red Hat Text"/>
              <a:ea typeface="Red Hat Text"/>
              <a:cs typeface="Red Hat Text"/>
              <a:sym typeface="Red Hat Text"/>
            </a:endParaRPr>
          </a:p>
          <a:p>
            <a:pPr indent="0" lvl="0" marL="171450" rtl="0" algn="l">
              <a:spcBef>
                <a:spcPts val="0"/>
              </a:spcBef>
              <a:spcAft>
                <a:spcPts val="0"/>
              </a:spcAft>
              <a:buClr>
                <a:schemeClr val="dk1"/>
              </a:buClr>
              <a:buSzPts val="1100"/>
              <a:buFont typeface="Arial"/>
              <a:buNone/>
            </a:pPr>
            <a:r>
              <a:rPr lang="en" sz="600">
                <a:solidFill>
                  <a:schemeClr val="dk1"/>
                </a:solidFill>
                <a:latin typeface="Red Hat Text"/>
                <a:ea typeface="Red Hat Text"/>
                <a:cs typeface="Red Hat Text"/>
                <a:sym typeface="Red Hat Text"/>
              </a:rPr>
              <a:t>o Parents and families receive information about the credits, scheduling, and school wide expectations.</a:t>
            </a:r>
            <a:endParaRPr sz="600">
              <a:solidFill>
                <a:schemeClr val="dk1"/>
              </a:solidFill>
              <a:latin typeface="Red Hat Text"/>
              <a:ea typeface="Red Hat Text"/>
              <a:cs typeface="Red Hat Text"/>
              <a:sym typeface="Red Hat Text"/>
            </a:endParaRPr>
          </a:p>
          <a:p>
            <a:pPr indent="0" lvl="0" marL="171450" rtl="0" algn="l">
              <a:spcBef>
                <a:spcPts val="0"/>
              </a:spcBef>
              <a:spcAft>
                <a:spcPts val="0"/>
              </a:spcAft>
              <a:buClr>
                <a:schemeClr val="dk1"/>
              </a:buClr>
              <a:buSzPts val="1100"/>
              <a:buFont typeface="Arial"/>
              <a:buNone/>
            </a:pPr>
            <a:r>
              <a:rPr lang="en" sz="600">
                <a:solidFill>
                  <a:schemeClr val="dk1"/>
                </a:solidFill>
                <a:latin typeface="Red Hat Text"/>
                <a:ea typeface="Red Hat Text"/>
                <a:cs typeface="Red Hat Text"/>
                <a:sym typeface="Red Hat Text"/>
              </a:rPr>
              <a:t>o Parents and families receive information about how technology is incorporated in the classroom, and how parents can support their students in technology use at home.</a:t>
            </a:r>
            <a:endParaRPr sz="600">
              <a:solidFill>
                <a:schemeClr val="dk1"/>
              </a:solidFill>
              <a:latin typeface="Red Hat Text"/>
              <a:ea typeface="Red Hat Text"/>
              <a:cs typeface="Red Hat Text"/>
              <a:sym typeface="Red Hat Text"/>
            </a:endParaRPr>
          </a:p>
          <a:p>
            <a:pPr indent="0" lvl="0" marL="0" rtl="0" algn="l">
              <a:spcBef>
                <a:spcPts val="0"/>
              </a:spcBef>
              <a:spcAft>
                <a:spcPts val="0"/>
              </a:spcAft>
              <a:buClr>
                <a:schemeClr val="dk1"/>
              </a:buClr>
              <a:buSzPts val="1100"/>
              <a:buFont typeface="Arial"/>
              <a:buNone/>
            </a:pPr>
            <a:r>
              <a:rPr lang="en" sz="600">
                <a:solidFill>
                  <a:schemeClr val="dk1"/>
                </a:solidFill>
                <a:latin typeface="Red Hat Text"/>
                <a:ea typeface="Red Hat Text"/>
                <a:cs typeface="Red Hat Text"/>
                <a:sym typeface="Red Hat Text"/>
              </a:rPr>
              <a:t>✓ Annual Title I Meeting – October 3, 2024 </a:t>
            </a:r>
            <a:endParaRPr sz="600">
              <a:solidFill>
                <a:schemeClr val="dk1"/>
              </a:solidFill>
              <a:latin typeface="Red Hat Text"/>
              <a:ea typeface="Red Hat Text"/>
              <a:cs typeface="Red Hat Text"/>
              <a:sym typeface="Red Hat Text"/>
            </a:endParaRPr>
          </a:p>
          <a:p>
            <a:pPr indent="0" lvl="0" marL="171450" rtl="0" algn="l">
              <a:spcBef>
                <a:spcPts val="0"/>
              </a:spcBef>
              <a:spcAft>
                <a:spcPts val="0"/>
              </a:spcAft>
              <a:buClr>
                <a:schemeClr val="dk1"/>
              </a:buClr>
              <a:buSzPts val="1100"/>
              <a:buFont typeface="Arial"/>
              <a:buNone/>
            </a:pPr>
            <a:r>
              <a:rPr lang="en" sz="600">
                <a:solidFill>
                  <a:schemeClr val="dk1"/>
                </a:solidFill>
                <a:latin typeface="Red Hat Text"/>
                <a:ea typeface="Red Hat Text"/>
                <a:cs typeface="Red Hat Text"/>
                <a:sym typeface="Red Hat Text"/>
              </a:rPr>
              <a:t>o</a:t>
            </a:r>
            <a:r>
              <a:rPr lang="en" sz="600">
                <a:solidFill>
                  <a:schemeClr val="dk1"/>
                </a:solidFill>
                <a:latin typeface="Red Hat Text"/>
                <a:ea typeface="Red Hat Text"/>
                <a:cs typeface="Red Hat Text"/>
                <a:sym typeface="Red Hat Text"/>
              </a:rPr>
              <a:t> Families are invited to learn about our Title I program, including our parent and family engagement policy, the school improvement plan, the Title 1 budget, the parent and family engagement budget, and the school-parent compact.</a:t>
            </a:r>
            <a:endParaRPr sz="600">
              <a:solidFill>
                <a:schemeClr val="dk1"/>
              </a:solidFill>
              <a:latin typeface="Red Hat Text"/>
              <a:ea typeface="Red Hat Text"/>
              <a:cs typeface="Red Hat Text"/>
              <a:sym typeface="Red Hat Text"/>
            </a:endParaRPr>
          </a:p>
          <a:p>
            <a:pPr indent="0" lvl="0" marL="171450" rtl="0" algn="l">
              <a:spcBef>
                <a:spcPts val="0"/>
              </a:spcBef>
              <a:spcAft>
                <a:spcPts val="0"/>
              </a:spcAft>
              <a:buClr>
                <a:schemeClr val="dk1"/>
              </a:buClr>
              <a:buSzPts val="1100"/>
              <a:buFont typeface="Arial"/>
              <a:buNone/>
            </a:pPr>
            <a:r>
              <a:rPr lang="en" sz="600">
                <a:solidFill>
                  <a:schemeClr val="dk1"/>
                </a:solidFill>
                <a:latin typeface="Red Hat Text"/>
                <a:ea typeface="Red Hat Text"/>
                <a:cs typeface="Red Hat Text"/>
                <a:sym typeface="Red Hat Text"/>
              </a:rPr>
              <a:t>o Two Options to Attend:</a:t>
            </a:r>
            <a:endParaRPr sz="600">
              <a:solidFill>
                <a:schemeClr val="dk1"/>
              </a:solidFill>
              <a:latin typeface="Red Hat Text"/>
              <a:ea typeface="Red Hat Text"/>
              <a:cs typeface="Red Hat Text"/>
              <a:sym typeface="Red Hat Text"/>
            </a:endParaRPr>
          </a:p>
          <a:p>
            <a:pPr indent="0" lvl="0" marL="342900" rtl="0" algn="l">
              <a:spcBef>
                <a:spcPts val="0"/>
              </a:spcBef>
              <a:spcAft>
                <a:spcPts val="0"/>
              </a:spcAft>
              <a:buClr>
                <a:schemeClr val="dk1"/>
              </a:buClr>
              <a:buSzPts val="1100"/>
              <a:buFont typeface="Arial"/>
              <a:buNone/>
            </a:pPr>
            <a:r>
              <a:rPr lang="en" sz="600">
                <a:solidFill>
                  <a:schemeClr val="dk1"/>
                </a:solidFill>
                <a:latin typeface="Red Hat Text"/>
                <a:ea typeface="Red Hat Text"/>
                <a:cs typeface="Red Hat Text"/>
                <a:sym typeface="Red Hat Text"/>
              </a:rPr>
              <a:t>▪ Join Zoom meeting at 9:30am (see Title I Meeting Invitation for Zoom meeting codes)</a:t>
            </a:r>
            <a:endParaRPr sz="600">
              <a:solidFill>
                <a:schemeClr val="dk1"/>
              </a:solidFill>
              <a:latin typeface="Red Hat Text"/>
              <a:ea typeface="Red Hat Text"/>
              <a:cs typeface="Red Hat Text"/>
              <a:sym typeface="Red Hat Text"/>
            </a:endParaRPr>
          </a:p>
          <a:p>
            <a:pPr indent="0" lvl="0" marL="342900" rtl="0" algn="l">
              <a:spcBef>
                <a:spcPts val="0"/>
              </a:spcBef>
              <a:spcAft>
                <a:spcPts val="0"/>
              </a:spcAft>
              <a:buClr>
                <a:schemeClr val="dk1"/>
              </a:buClr>
              <a:buSzPts val="1100"/>
              <a:buFont typeface="Arial"/>
              <a:buNone/>
            </a:pPr>
            <a:r>
              <a:rPr lang="en" sz="600">
                <a:solidFill>
                  <a:schemeClr val="dk1"/>
                </a:solidFill>
                <a:latin typeface="Red Hat Text"/>
                <a:ea typeface="Red Hat Text"/>
                <a:cs typeface="Red Hat Text"/>
                <a:sym typeface="Red Hat Text"/>
              </a:rPr>
              <a:t>▪ Attend in person at 6pm </a:t>
            </a:r>
            <a:endParaRPr sz="600">
              <a:solidFill>
                <a:schemeClr val="dk1"/>
              </a:solidFill>
              <a:latin typeface="Red Hat Text"/>
              <a:ea typeface="Red Hat Text"/>
              <a:cs typeface="Red Hat Text"/>
              <a:sym typeface="Red Hat Text"/>
            </a:endParaRPr>
          </a:p>
          <a:p>
            <a:pPr indent="0" lvl="0" marL="0" rtl="0" algn="l">
              <a:spcBef>
                <a:spcPts val="0"/>
              </a:spcBef>
              <a:spcAft>
                <a:spcPts val="0"/>
              </a:spcAft>
              <a:buClr>
                <a:schemeClr val="dk1"/>
              </a:buClr>
              <a:buSzPts val="1100"/>
              <a:buFont typeface="Arial"/>
              <a:buNone/>
            </a:pPr>
            <a:r>
              <a:rPr lang="en" sz="600">
                <a:solidFill>
                  <a:schemeClr val="dk1"/>
                </a:solidFill>
                <a:latin typeface="Red Hat Text"/>
                <a:ea typeface="Red Hat Text"/>
                <a:cs typeface="Red Hat Text"/>
                <a:sym typeface="Red Hat Text"/>
              </a:rPr>
              <a:t>✓ Program Night: Discover the variety of different academic programs at LCCA – January 16 , 2025 6 pm</a:t>
            </a:r>
            <a:endParaRPr sz="600">
              <a:solidFill>
                <a:schemeClr val="dk1"/>
              </a:solidFill>
              <a:latin typeface="Red Hat Text"/>
              <a:ea typeface="Red Hat Text"/>
              <a:cs typeface="Red Hat Text"/>
              <a:sym typeface="Red Hat Text"/>
            </a:endParaRPr>
          </a:p>
          <a:p>
            <a:pPr indent="0" lvl="0" marL="171450" rtl="0" algn="l">
              <a:spcBef>
                <a:spcPts val="0"/>
              </a:spcBef>
              <a:spcAft>
                <a:spcPts val="0"/>
              </a:spcAft>
              <a:buNone/>
            </a:pPr>
            <a:r>
              <a:rPr lang="en" sz="600">
                <a:solidFill>
                  <a:schemeClr val="dk1"/>
                </a:solidFill>
                <a:latin typeface="Red Hat Text"/>
                <a:ea typeface="Red Hat Text"/>
                <a:cs typeface="Red Hat Text"/>
                <a:sym typeface="Red Hat Text"/>
              </a:rPr>
              <a:t>o Families receive information regarding graduation requirements, types of assessments in academic courses &amp; CTAE pathways, Dual Enrollment offerings, as well as other programs available at LCCA.</a:t>
            </a:r>
            <a:endParaRPr sz="600">
              <a:solidFill>
                <a:schemeClr val="dk1"/>
              </a:solidFill>
              <a:latin typeface="Red Hat Text"/>
              <a:ea typeface="Red Hat Text"/>
              <a:cs typeface="Red Hat Text"/>
              <a:sym typeface="Red Hat Text"/>
            </a:endParaRPr>
          </a:p>
          <a:p>
            <a:pPr indent="0" lvl="0" marL="0" rtl="0" algn="l">
              <a:spcBef>
                <a:spcPts val="0"/>
              </a:spcBef>
              <a:spcAft>
                <a:spcPts val="0"/>
              </a:spcAft>
              <a:buClr>
                <a:schemeClr val="dk1"/>
              </a:buClr>
              <a:buSzPts val="1100"/>
              <a:buFont typeface="Arial"/>
              <a:buNone/>
            </a:pPr>
            <a:r>
              <a:rPr lang="en" sz="600">
                <a:solidFill>
                  <a:schemeClr val="dk1"/>
                </a:solidFill>
                <a:latin typeface="Red Hat Text"/>
                <a:ea typeface="Red Hat Text"/>
                <a:cs typeface="Red Hat Text"/>
                <a:sym typeface="Red Hat Text"/>
              </a:rPr>
              <a:t>✓ </a:t>
            </a:r>
            <a:r>
              <a:rPr lang="en" sz="600">
                <a:solidFill>
                  <a:schemeClr val="dk1"/>
                </a:solidFill>
                <a:latin typeface="Red Hat Text"/>
                <a:ea typeface="Red Hat Text"/>
                <a:cs typeface="Red Hat Text"/>
                <a:sym typeface="Red Hat Text"/>
              </a:rPr>
              <a:t>Math &amp; Literacy Night – February 27, 2025 6 pm</a:t>
            </a:r>
            <a:endParaRPr sz="600">
              <a:solidFill>
                <a:schemeClr val="dk1"/>
              </a:solidFill>
              <a:latin typeface="Red Hat Text"/>
              <a:ea typeface="Red Hat Text"/>
              <a:cs typeface="Red Hat Text"/>
              <a:sym typeface="Red Hat Text"/>
            </a:endParaRPr>
          </a:p>
          <a:p>
            <a:pPr indent="0" lvl="0" marL="171450" rtl="0" algn="l">
              <a:spcBef>
                <a:spcPts val="0"/>
              </a:spcBef>
              <a:spcAft>
                <a:spcPts val="0"/>
              </a:spcAft>
              <a:buClr>
                <a:schemeClr val="dk1"/>
              </a:buClr>
              <a:buSzPts val="1100"/>
              <a:buFont typeface="Arial"/>
              <a:buNone/>
            </a:pPr>
            <a:r>
              <a:rPr lang="en" sz="600">
                <a:solidFill>
                  <a:schemeClr val="dk1"/>
                </a:solidFill>
                <a:latin typeface="Red Hat Text"/>
                <a:ea typeface="Red Hat Text"/>
                <a:cs typeface="Red Hat Text"/>
                <a:sym typeface="Red Hat Text"/>
              </a:rPr>
              <a:t>o Families receive information about how literacy &amp; numeracy go hand in hand to contribute to student success and receive new books.</a:t>
            </a:r>
            <a:endParaRPr sz="600">
              <a:solidFill>
                <a:schemeClr val="dk1"/>
              </a:solidFill>
              <a:latin typeface="Red Hat Text"/>
              <a:ea typeface="Red Hat Text"/>
              <a:cs typeface="Red Hat Text"/>
              <a:sym typeface="Red Hat Text"/>
            </a:endParaRPr>
          </a:p>
          <a:p>
            <a:pPr indent="0" lvl="0" marL="0" rtl="0" algn="l">
              <a:spcBef>
                <a:spcPts val="0"/>
              </a:spcBef>
              <a:spcAft>
                <a:spcPts val="0"/>
              </a:spcAft>
              <a:buClr>
                <a:schemeClr val="dk1"/>
              </a:buClr>
              <a:buSzPts val="1100"/>
              <a:buFont typeface="Arial"/>
              <a:buNone/>
            </a:pPr>
            <a:r>
              <a:rPr lang="en" sz="600">
                <a:solidFill>
                  <a:schemeClr val="dk1"/>
                </a:solidFill>
                <a:latin typeface="Red Hat Text"/>
                <a:ea typeface="Red Hat Text"/>
                <a:cs typeface="Red Hat Text"/>
                <a:sym typeface="Red Hat Text"/>
              </a:rPr>
              <a:t>✓ Title I Parent &amp; Family Engagement Input Meeting – April 17, 2025 6 pm</a:t>
            </a:r>
            <a:endParaRPr sz="600">
              <a:solidFill>
                <a:schemeClr val="dk1"/>
              </a:solidFill>
              <a:latin typeface="Red Hat Text"/>
              <a:ea typeface="Red Hat Text"/>
              <a:cs typeface="Red Hat Text"/>
              <a:sym typeface="Red Hat Text"/>
            </a:endParaRPr>
          </a:p>
          <a:p>
            <a:pPr indent="0" lvl="0" marL="171450" rtl="0" algn="l">
              <a:spcBef>
                <a:spcPts val="0"/>
              </a:spcBef>
              <a:spcAft>
                <a:spcPts val="0"/>
              </a:spcAft>
              <a:buClr>
                <a:schemeClr val="dk1"/>
              </a:buClr>
              <a:buSzPts val="1100"/>
              <a:buFont typeface="Arial"/>
              <a:buNone/>
            </a:pPr>
            <a:r>
              <a:rPr lang="en" sz="600">
                <a:solidFill>
                  <a:schemeClr val="dk1"/>
                </a:solidFill>
                <a:latin typeface="Red Hat Text"/>
                <a:ea typeface="Red Hat Text"/>
                <a:cs typeface="Red Hat Text"/>
                <a:sym typeface="Red Hat Text"/>
              </a:rPr>
              <a:t>o Parents and stakeholders provide input for school improvement plan, parent and family engagement policy, building staff capacity modules, parent and family engagement budget, and school-parent compact</a:t>
            </a:r>
            <a:endParaRPr sz="600">
              <a:solidFill>
                <a:schemeClr val="dk1"/>
              </a:solidFill>
              <a:latin typeface="Red Hat Text"/>
              <a:ea typeface="Red Hat Text"/>
              <a:cs typeface="Red Hat Text"/>
              <a:sym typeface="Red Hat Text"/>
            </a:endParaRPr>
          </a:p>
          <a:p>
            <a:pPr indent="0" lvl="0" marL="171450" rtl="0" algn="l">
              <a:spcBef>
                <a:spcPts val="0"/>
              </a:spcBef>
              <a:spcAft>
                <a:spcPts val="0"/>
              </a:spcAft>
              <a:buClr>
                <a:schemeClr val="dk1"/>
              </a:buClr>
              <a:buSzPts val="1100"/>
              <a:buFont typeface="Arial"/>
              <a:buNone/>
            </a:pPr>
            <a:r>
              <a:rPr lang="en" sz="600">
                <a:solidFill>
                  <a:schemeClr val="dk1"/>
                </a:solidFill>
                <a:latin typeface="Red Hat Text"/>
                <a:ea typeface="Red Hat Text"/>
                <a:cs typeface="Red Hat Text"/>
                <a:sym typeface="Red Hat Text"/>
              </a:rPr>
              <a:t>o Two Options to Attend:</a:t>
            </a:r>
            <a:endParaRPr sz="600">
              <a:solidFill>
                <a:schemeClr val="dk1"/>
              </a:solidFill>
              <a:latin typeface="Red Hat Text"/>
              <a:ea typeface="Red Hat Text"/>
              <a:cs typeface="Red Hat Text"/>
              <a:sym typeface="Red Hat Text"/>
            </a:endParaRPr>
          </a:p>
          <a:p>
            <a:pPr indent="0" lvl="0" marL="342900" rtl="0" algn="l">
              <a:spcBef>
                <a:spcPts val="0"/>
              </a:spcBef>
              <a:spcAft>
                <a:spcPts val="0"/>
              </a:spcAft>
              <a:buClr>
                <a:schemeClr val="dk1"/>
              </a:buClr>
              <a:buSzPts val="1100"/>
              <a:buFont typeface="Arial"/>
              <a:buNone/>
            </a:pPr>
            <a:r>
              <a:rPr lang="en" sz="600">
                <a:solidFill>
                  <a:schemeClr val="dk1"/>
                </a:solidFill>
                <a:latin typeface="Red Hat Text"/>
                <a:ea typeface="Red Hat Text"/>
                <a:cs typeface="Red Hat Text"/>
                <a:sym typeface="Red Hat Text"/>
              </a:rPr>
              <a:t>▪ Join Zoom meeting at 9:30am (see Title I Meeting Invitation for Zoom meeting codes)</a:t>
            </a:r>
            <a:endParaRPr sz="600">
              <a:solidFill>
                <a:schemeClr val="dk1"/>
              </a:solidFill>
              <a:latin typeface="Red Hat Text"/>
              <a:ea typeface="Red Hat Text"/>
              <a:cs typeface="Red Hat Text"/>
              <a:sym typeface="Red Hat Text"/>
            </a:endParaRPr>
          </a:p>
          <a:p>
            <a:pPr indent="0" lvl="0" marL="342900" rtl="0" algn="l">
              <a:spcBef>
                <a:spcPts val="0"/>
              </a:spcBef>
              <a:spcAft>
                <a:spcPts val="0"/>
              </a:spcAft>
              <a:buClr>
                <a:schemeClr val="dk1"/>
              </a:buClr>
              <a:buSzPts val="1100"/>
              <a:buFont typeface="Arial"/>
              <a:buNone/>
            </a:pPr>
            <a:r>
              <a:rPr lang="en" sz="600">
                <a:solidFill>
                  <a:schemeClr val="dk1"/>
                </a:solidFill>
                <a:latin typeface="Red Hat Text"/>
                <a:ea typeface="Red Hat Text"/>
                <a:cs typeface="Red Hat Text"/>
                <a:sym typeface="Red Hat Text"/>
              </a:rPr>
              <a:t>▪ Attend in person at 6pm</a:t>
            </a:r>
            <a:endParaRPr sz="600">
              <a:solidFill>
                <a:schemeClr val="dk1"/>
              </a:solidFill>
              <a:latin typeface="Red Hat Text"/>
              <a:ea typeface="Red Hat Text"/>
              <a:cs typeface="Red Hat Text"/>
              <a:sym typeface="Red Hat Text"/>
            </a:endParaRPr>
          </a:p>
          <a:p>
            <a:pPr indent="0" lvl="0" marL="0" rtl="0" algn="l">
              <a:spcBef>
                <a:spcPts val="0"/>
              </a:spcBef>
              <a:spcAft>
                <a:spcPts val="0"/>
              </a:spcAft>
              <a:buClr>
                <a:schemeClr val="dk1"/>
              </a:buClr>
              <a:buSzPts val="1100"/>
              <a:buFont typeface="Arial"/>
              <a:buNone/>
            </a:pPr>
            <a:r>
              <a:t/>
            </a:r>
            <a:endParaRPr b="1" sz="600">
              <a:solidFill>
                <a:schemeClr val="dk1"/>
              </a:solidFill>
              <a:latin typeface="Red Hat Text"/>
              <a:ea typeface="Red Hat Text"/>
              <a:cs typeface="Red Hat Text"/>
              <a:sym typeface="Red Hat Text"/>
            </a:endParaRPr>
          </a:p>
          <a:p>
            <a:pPr indent="0" lvl="0" marL="0" rtl="0" algn="l">
              <a:spcBef>
                <a:spcPts val="0"/>
              </a:spcBef>
              <a:spcAft>
                <a:spcPts val="0"/>
              </a:spcAft>
              <a:buClr>
                <a:schemeClr val="dk1"/>
              </a:buClr>
              <a:buSzPts val="1100"/>
              <a:buFont typeface="Arial"/>
              <a:buNone/>
            </a:pPr>
            <a:r>
              <a:rPr b="1" lang="en" sz="600">
                <a:solidFill>
                  <a:schemeClr val="dk1"/>
                </a:solidFill>
                <a:latin typeface="Red Hat Text"/>
                <a:ea typeface="Red Hat Text"/>
                <a:cs typeface="Red Hat Text"/>
                <a:sym typeface="Red Hat Text"/>
              </a:rPr>
              <a:t>School Outreach for Parents of 12th Graders</a:t>
            </a:r>
            <a:endParaRPr b="1" sz="600">
              <a:solidFill>
                <a:schemeClr val="dk1"/>
              </a:solidFill>
              <a:latin typeface="Red Hat Text"/>
              <a:ea typeface="Red Hat Text"/>
              <a:cs typeface="Red Hat Text"/>
              <a:sym typeface="Red Hat Text"/>
            </a:endParaRPr>
          </a:p>
          <a:p>
            <a:pPr indent="0" lvl="0" marL="0" rtl="0" algn="l">
              <a:spcBef>
                <a:spcPts val="0"/>
              </a:spcBef>
              <a:spcAft>
                <a:spcPts val="0"/>
              </a:spcAft>
              <a:buClr>
                <a:schemeClr val="dk1"/>
              </a:buClr>
              <a:buSzPts val="1100"/>
              <a:buFont typeface="Arial"/>
              <a:buNone/>
            </a:pPr>
            <a:r>
              <a:rPr lang="en" sz="600">
                <a:solidFill>
                  <a:schemeClr val="dk1"/>
                </a:solidFill>
                <a:latin typeface="Red Hat Text"/>
                <a:ea typeface="Red Hat Text"/>
                <a:cs typeface="Red Hat Text"/>
                <a:sym typeface="Red Hat Text"/>
              </a:rPr>
              <a:t>✓ Individual Senior Meetings – August 2024 to May 2025</a:t>
            </a:r>
            <a:endParaRPr sz="600">
              <a:solidFill>
                <a:schemeClr val="dk1"/>
              </a:solidFill>
              <a:latin typeface="Red Hat Text"/>
              <a:ea typeface="Red Hat Text"/>
              <a:cs typeface="Red Hat Text"/>
              <a:sym typeface="Red Hat Text"/>
            </a:endParaRPr>
          </a:p>
          <a:p>
            <a:pPr indent="0" lvl="0" marL="171450" rtl="0" algn="l">
              <a:spcBef>
                <a:spcPts val="0"/>
              </a:spcBef>
              <a:spcAft>
                <a:spcPts val="0"/>
              </a:spcAft>
              <a:buClr>
                <a:schemeClr val="dk1"/>
              </a:buClr>
              <a:buSzPts val="1100"/>
              <a:buFont typeface="Arial"/>
              <a:buNone/>
            </a:pPr>
            <a:r>
              <a:rPr lang="en" sz="600">
                <a:solidFill>
                  <a:schemeClr val="dk1"/>
                </a:solidFill>
                <a:latin typeface="Red Hat Text"/>
                <a:ea typeface="Red Hat Text"/>
                <a:cs typeface="Red Hat Text"/>
                <a:sym typeface="Red Hat Text"/>
              </a:rPr>
              <a:t>o Counselor or Graduation Coach meets with each senior to discuss graduation requirements and future plans. Parents are welcome to attend with senior.</a:t>
            </a:r>
            <a:endParaRPr sz="600">
              <a:solidFill>
                <a:schemeClr val="dk1"/>
              </a:solidFill>
              <a:latin typeface="Red Hat Text"/>
              <a:ea typeface="Red Hat Text"/>
              <a:cs typeface="Red Hat Text"/>
              <a:sym typeface="Red Hat Text"/>
            </a:endParaRPr>
          </a:p>
          <a:p>
            <a:pPr indent="0" lvl="0" marL="0" rtl="0" algn="l">
              <a:spcBef>
                <a:spcPts val="0"/>
              </a:spcBef>
              <a:spcAft>
                <a:spcPts val="0"/>
              </a:spcAft>
              <a:buClr>
                <a:schemeClr val="dk1"/>
              </a:buClr>
              <a:buSzPts val="1100"/>
              <a:buFont typeface="Arial"/>
              <a:buNone/>
            </a:pPr>
            <a:r>
              <a:rPr lang="en" sz="600">
                <a:solidFill>
                  <a:schemeClr val="dk1"/>
                </a:solidFill>
                <a:latin typeface="Red Hat Text"/>
                <a:ea typeface="Red Hat Text"/>
                <a:cs typeface="Red Hat Text"/>
                <a:sym typeface="Red Hat Text"/>
              </a:rPr>
              <a:t>✓ Apply to College Day  for UNG &amp; Lanier Tech Fall 2024 &amp; Spring 2025</a:t>
            </a:r>
            <a:endParaRPr sz="600">
              <a:solidFill>
                <a:schemeClr val="dk1"/>
              </a:solidFill>
              <a:latin typeface="Red Hat Text"/>
              <a:ea typeface="Red Hat Text"/>
              <a:cs typeface="Red Hat Text"/>
              <a:sym typeface="Red Hat Text"/>
            </a:endParaRPr>
          </a:p>
          <a:p>
            <a:pPr indent="0" lvl="0" marL="171450" rtl="0" algn="l">
              <a:spcBef>
                <a:spcPts val="0"/>
              </a:spcBef>
              <a:spcAft>
                <a:spcPts val="0"/>
              </a:spcAft>
              <a:buClr>
                <a:schemeClr val="dk1"/>
              </a:buClr>
              <a:buSzPts val="1100"/>
              <a:buFont typeface="Arial"/>
              <a:buNone/>
            </a:pPr>
            <a:r>
              <a:rPr lang="en" sz="600">
                <a:solidFill>
                  <a:schemeClr val="dk1"/>
                </a:solidFill>
                <a:latin typeface="Red Hat Text"/>
                <a:ea typeface="Red Hat Text"/>
                <a:cs typeface="Red Hat Text"/>
                <a:sym typeface="Red Hat Text"/>
              </a:rPr>
              <a:t>o Students complete this in school with graduation coach</a:t>
            </a:r>
            <a:endParaRPr sz="600">
              <a:solidFill>
                <a:schemeClr val="dk1"/>
              </a:solidFill>
              <a:latin typeface="Red Hat Text"/>
              <a:ea typeface="Red Hat Text"/>
              <a:cs typeface="Red Hat Text"/>
              <a:sym typeface="Red Hat Text"/>
            </a:endParaRPr>
          </a:p>
          <a:p>
            <a:pPr indent="0" lvl="0" marL="171450" rtl="0" algn="l">
              <a:spcBef>
                <a:spcPts val="0"/>
              </a:spcBef>
              <a:spcAft>
                <a:spcPts val="0"/>
              </a:spcAft>
              <a:buClr>
                <a:schemeClr val="dk1"/>
              </a:buClr>
              <a:buSzPts val="1100"/>
              <a:buFont typeface="Arial"/>
              <a:buNone/>
            </a:pPr>
            <a:r>
              <a:rPr lang="en" sz="600">
                <a:solidFill>
                  <a:schemeClr val="dk1"/>
                </a:solidFill>
                <a:latin typeface="Red Hat Text"/>
                <a:ea typeface="Red Hat Text"/>
                <a:cs typeface="Red Hat Text"/>
                <a:sym typeface="Red Hat Text"/>
              </a:rPr>
              <a:t>o Parents communicate with seniors about choices and can contact graduation coach with questions prior to admission day</a:t>
            </a:r>
            <a:endParaRPr sz="600">
              <a:solidFill>
                <a:schemeClr val="dk1"/>
              </a:solidFill>
              <a:highlight>
                <a:schemeClr val="accent6"/>
              </a:highlight>
              <a:latin typeface="Red Hat Text"/>
              <a:ea typeface="Red Hat Text"/>
              <a:cs typeface="Red Hat Text"/>
              <a:sym typeface="Red Hat Text"/>
            </a:endParaRPr>
          </a:p>
          <a:p>
            <a:pPr indent="0" lvl="0" marL="0" rtl="0" algn="l">
              <a:spcBef>
                <a:spcPts val="0"/>
              </a:spcBef>
              <a:spcAft>
                <a:spcPts val="0"/>
              </a:spcAft>
              <a:buClr>
                <a:schemeClr val="dk1"/>
              </a:buClr>
              <a:buSzPts val="1100"/>
              <a:buFont typeface="Arial"/>
              <a:buNone/>
            </a:pPr>
            <a:r>
              <a:rPr lang="en" sz="600">
                <a:solidFill>
                  <a:schemeClr val="dk1"/>
                </a:solidFill>
                <a:latin typeface="Red Hat Text"/>
                <a:ea typeface="Red Hat Text"/>
                <a:cs typeface="Red Hat Text"/>
                <a:sym typeface="Red Hat Text"/>
              </a:rPr>
              <a:t>✓ Senior Career Fair – Spring 2025</a:t>
            </a:r>
            <a:endParaRPr sz="600">
              <a:solidFill>
                <a:schemeClr val="dk1"/>
              </a:solidFill>
              <a:latin typeface="Red Hat Text"/>
              <a:ea typeface="Red Hat Text"/>
              <a:cs typeface="Red Hat Text"/>
              <a:sym typeface="Red Hat Text"/>
            </a:endParaRPr>
          </a:p>
          <a:p>
            <a:pPr indent="0" lvl="0" marL="171450" rtl="0" algn="l">
              <a:spcBef>
                <a:spcPts val="0"/>
              </a:spcBef>
              <a:spcAft>
                <a:spcPts val="0"/>
              </a:spcAft>
              <a:buClr>
                <a:schemeClr val="dk1"/>
              </a:buClr>
              <a:buSzPts val="1100"/>
              <a:buFont typeface="Arial"/>
              <a:buNone/>
            </a:pPr>
            <a:r>
              <a:rPr lang="en" sz="600">
                <a:solidFill>
                  <a:schemeClr val="dk1"/>
                </a:solidFill>
                <a:latin typeface="Red Hat Text"/>
                <a:ea typeface="Red Hat Text"/>
                <a:cs typeface="Red Hat Text"/>
                <a:sym typeface="Red Hat Text"/>
              </a:rPr>
              <a:t>o Students and parents receive resume and interview guidance while meeting with local business owners to learn about job, training, and apprenticeship opportunities.</a:t>
            </a:r>
            <a:endParaRPr sz="600">
              <a:solidFill>
                <a:schemeClr val="dk1"/>
              </a:solidFill>
              <a:latin typeface="Red Hat Text"/>
              <a:ea typeface="Red Hat Text"/>
              <a:cs typeface="Red Hat Text"/>
              <a:sym typeface="Red Hat Text"/>
            </a:endParaRPr>
          </a:p>
          <a:p>
            <a:pPr indent="0" lvl="0" marL="0" rtl="0" algn="l">
              <a:spcBef>
                <a:spcPts val="0"/>
              </a:spcBef>
              <a:spcAft>
                <a:spcPts val="0"/>
              </a:spcAft>
              <a:buClr>
                <a:schemeClr val="dk1"/>
              </a:buClr>
              <a:buSzPts val="1100"/>
              <a:buFont typeface="Arial"/>
              <a:buNone/>
            </a:pPr>
            <a:r>
              <a:rPr b="1" lang="en" sz="600">
                <a:solidFill>
                  <a:schemeClr val="dk1"/>
                </a:solidFill>
                <a:latin typeface="Red Hat Text"/>
                <a:ea typeface="Red Hat Text"/>
                <a:cs typeface="Red Hat Text"/>
                <a:sym typeface="Red Hat Text"/>
              </a:rPr>
              <a:t>School Outreach for Parents of 9th-11th Graders</a:t>
            </a:r>
            <a:endParaRPr b="1" sz="600">
              <a:solidFill>
                <a:schemeClr val="dk1"/>
              </a:solidFill>
              <a:latin typeface="Red Hat Text"/>
              <a:ea typeface="Red Hat Text"/>
              <a:cs typeface="Red Hat Text"/>
              <a:sym typeface="Red Hat Text"/>
            </a:endParaRPr>
          </a:p>
          <a:p>
            <a:pPr indent="0" lvl="0" marL="0" rtl="0" algn="l">
              <a:spcBef>
                <a:spcPts val="0"/>
              </a:spcBef>
              <a:spcAft>
                <a:spcPts val="0"/>
              </a:spcAft>
              <a:buClr>
                <a:schemeClr val="dk1"/>
              </a:buClr>
              <a:buSzPts val="1100"/>
              <a:buFont typeface="Arial"/>
              <a:buNone/>
            </a:pPr>
            <a:r>
              <a:rPr lang="en" sz="600">
                <a:solidFill>
                  <a:schemeClr val="dk1"/>
                </a:solidFill>
                <a:latin typeface="Red Hat Text"/>
                <a:ea typeface="Red Hat Text"/>
                <a:cs typeface="Red Hat Text"/>
                <a:sym typeface="Red Hat Text"/>
              </a:rPr>
              <a:t>✓ Individual Student Meetings – December 2024 to April 2025</a:t>
            </a:r>
            <a:endParaRPr sz="600">
              <a:solidFill>
                <a:schemeClr val="dk1"/>
              </a:solidFill>
              <a:latin typeface="Red Hat Text"/>
              <a:ea typeface="Red Hat Text"/>
              <a:cs typeface="Red Hat Text"/>
              <a:sym typeface="Red Hat Text"/>
            </a:endParaRPr>
          </a:p>
          <a:p>
            <a:pPr indent="0" lvl="0" marL="171450" rtl="0" algn="l">
              <a:spcBef>
                <a:spcPts val="0"/>
              </a:spcBef>
              <a:spcAft>
                <a:spcPts val="0"/>
              </a:spcAft>
              <a:buClr>
                <a:schemeClr val="dk1"/>
              </a:buClr>
              <a:buSzPts val="1100"/>
              <a:buFont typeface="Arial"/>
              <a:buNone/>
            </a:pPr>
            <a:r>
              <a:rPr lang="en" sz="600">
                <a:solidFill>
                  <a:schemeClr val="dk1"/>
                </a:solidFill>
                <a:latin typeface="Red Hat Text"/>
                <a:ea typeface="Red Hat Text"/>
                <a:cs typeface="Red Hat Text"/>
                <a:sym typeface="Red Hat Text"/>
              </a:rPr>
              <a:t>o Counselor or Graduation Coach meets with student and parents by appointment to discuss academic progress and registration for future courses.</a:t>
            </a:r>
            <a:endParaRPr sz="600">
              <a:solidFill>
                <a:schemeClr val="dk1"/>
              </a:solidFill>
              <a:latin typeface="Red Hat Text"/>
              <a:ea typeface="Red Hat Text"/>
              <a:cs typeface="Red Hat Text"/>
              <a:sym typeface="Red Hat Text"/>
            </a:endParaRPr>
          </a:p>
        </p:txBody>
      </p:sp>
      <p:sp>
        <p:nvSpPr>
          <p:cNvPr id="70" name="Google Shape;70;p14"/>
          <p:cNvSpPr txBox="1"/>
          <p:nvPr/>
        </p:nvSpPr>
        <p:spPr>
          <a:xfrm>
            <a:off x="7263850" y="3992200"/>
            <a:ext cx="1532400" cy="615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lang="en" sz="700">
                <a:solidFill>
                  <a:schemeClr val="dk1"/>
                </a:solidFill>
                <a:latin typeface="Red Hat Text"/>
                <a:ea typeface="Red Hat Text"/>
                <a:cs typeface="Red Hat Text"/>
                <a:sym typeface="Red Hat Text"/>
              </a:rPr>
              <a:t>Follow LCCA on Social Media!</a:t>
            </a:r>
            <a:endParaRPr sz="700">
              <a:solidFill>
                <a:schemeClr val="dk1"/>
              </a:solidFill>
              <a:latin typeface="Red Hat Text"/>
              <a:ea typeface="Red Hat Text"/>
              <a:cs typeface="Red Hat Text"/>
              <a:sym typeface="Red Hat Text"/>
            </a:endParaRPr>
          </a:p>
          <a:p>
            <a:pPr indent="0" lvl="0" marL="0" rtl="0" algn="l">
              <a:spcBef>
                <a:spcPts val="0"/>
              </a:spcBef>
              <a:spcAft>
                <a:spcPts val="0"/>
              </a:spcAft>
              <a:buClr>
                <a:schemeClr val="dk1"/>
              </a:buClr>
              <a:buSzPts val="1100"/>
              <a:buFont typeface="Arial"/>
              <a:buNone/>
            </a:pPr>
            <a:r>
              <a:rPr lang="en" sz="700">
                <a:solidFill>
                  <a:schemeClr val="dk1"/>
                </a:solidFill>
                <a:latin typeface="Red Hat Text"/>
                <a:ea typeface="Red Hat Text"/>
                <a:cs typeface="Red Hat Text"/>
                <a:sym typeface="Red Hat Text"/>
              </a:rPr>
              <a:t>Twitter: @LCCA_HS</a:t>
            </a:r>
            <a:endParaRPr sz="700">
              <a:solidFill>
                <a:schemeClr val="dk1"/>
              </a:solidFill>
              <a:latin typeface="Red Hat Text"/>
              <a:ea typeface="Red Hat Text"/>
              <a:cs typeface="Red Hat Text"/>
              <a:sym typeface="Red Hat Text"/>
            </a:endParaRPr>
          </a:p>
          <a:p>
            <a:pPr indent="0" lvl="0" marL="0" rtl="0" algn="l">
              <a:spcBef>
                <a:spcPts val="0"/>
              </a:spcBef>
              <a:spcAft>
                <a:spcPts val="0"/>
              </a:spcAft>
              <a:buNone/>
            </a:pPr>
            <a:r>
              <a:rPr lang="en" sz="700">
                <a:solidFill>
                  <a:schemeClr val="dk1"/>
                </a:solidFill>
                <a:latin typeface="Red Hat Text"/>
                <a:ea typeface="Red Hat Text"/>
                <a:cs typeface="Red Hat Text"/>
                <a:sym typeface="Red Hat Text"/>
              </a:rPr>
              <a:t>Facebook: Lanier College &amp; Career Academy</a:t>
            </a:r>
            <a:endParaRPr sz="700">
              <a:solidFill>
                <a:schemeClr val="dk1"/>
              </a:solidFill>
              <a:latin typeface="Red Hat Text"/>
              <a:ea typeface="Red Hat Text"/>
              <a:cs typeface="Red Hat Text"/>
              <a:sym typeface="Red Hat Text"/>
            </a:endParaRPr>
          </a:p>
        </p:txBody>
      </p:sp>
      <p:pic>
        <p:nvPicPr>
          <p:cNvPr id="71" name="Google Shape;71;p14"/>
          <p:cNvPicPr preferRelativeResize="0"/>
          <p:nvPr/>
        </p:nvPicPr>
        <p:blipFill>
          <a:blip r:embed="rId6">
            <a:alphaModFix/>
          </a:blip>
          <a:stretch>
            <a:fillRect/>
          </a:stretch>
        </p:blipFill>
        <p:spPr>
          <a:xfrm>
            <a:off x="398650" y="4168775"/>
            <a:ext cx="2428300" cy="8558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