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</p:sldIdLst>
  <p:sldSz cy="5143500" cx="9144000"/>
  <p:notesSz cx="6858000" cy="9144000"/>
  <p:embeddedFontLst>
    <p:embeddedFont>
      <p:font typeface="Londrina Solid"/>
      <p:regular r:id="rId8"/>
    </p:embeddedFont>
    <p:embeddedFont>
      <p:font typeface="Londrina Outline"/>
      <p:regular r:id="rId9"/>
    </p:embeddedFont>
    <p:embeddedFont>
      <p:font typeface="Red Hat Text"/>
      <p:regular r:id="rId10"/>
      <p:bold r:id="rId11"/>
      <p:italic r:id="rId12"/>
      <p:boldItalic r:id="rId13"/>
    </p:embeddedFont>
    <p:embeddedFont>
      <p:font typeface="Dancing Script"/>
      <p:regular r:id="rId14"/>
      <p:bold r:id="rId15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RedHatText-bold.fntdata"/><Relationship Id="rId10" Type="http://schemas.openxmlformats.org/officeDocument/2006/relationships/font" Target="fonts/RedHatText-regular.fntdata"/><Relationship Id="rId13" Type="http://schemas.openxmlformats.org/officeDocument/2006/relationships/font" Target="fonts/RedHatText-boldItalic.fntdata"/><Relationship Id="rId12" Type="http://schemas.openxmlformats.org/officeDocument/2006/relationships/font" Target="fonts/RedHatText-italic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font" Target="fonts/LondrinaOutline-regular.fntdata"/><Relationship Id="rId15" Type="http://schemas.openxmlformats.org/officeDocument/2006/relationships/font" Target="fonts/DancingScript-bold.fntdata"/><Relationship Id="rId14" Type="http://schemas.openxmlformats.org/officeDocument/2006/relationships/font" Target="fonts/DancingScript-regular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font" Target="fonts/LondrinaSolid-regular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g2e7aca60f23_0_2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g2e7aca60f23_0_2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2.xml"/><Relationship Id="rId3" Type="http://schemas.openxmlformats.org/officeDocument/2006/relationships/hyperlink" Target="mailto:George.Johnson@hallco.org" TargetMode="External"/><Relationship Id="rId4" Type="http://schemas.openxmlformats.org/officeDocument/2006/relationships/hyperlink" Target="mailto:Laren.Chapman@hallco.org" TargetMode="External"/><Relationship Id="rId10" Type="http://schemas.openxmlformats.org/officeDocument/2006/relationships/image" Target="../media/image1.png"/><Relationship Id="rId9" Type="http://schemas.openxmlformats.org/officeDocument/2006/relationships/hyperlink" Target="https://jhs.hallco.org/" TargetMode="External"/><Relationship Id="rId5" Type="http://schemas.openxmlformats.org/officeDocument/2006/relationships/hyperlink" Target="mailto:Laren.Chapman@hallco.org" TargetMode="External"/><Relationship Id="rId6" Type="http://schemas.openxmlformats.org/officeDocument/2006/relationships/hyperlink" Target="mailto:Laren.Chapman@hallco.org" TargetMode="External"/><Relationship Id="rId7" Type="http://schemas.openxmlformats.org/officeDocument/2006/relationships/hyperlink" Target="mailto:Leigh.Cumiskey@hallco.org" TargetMode="External"/><Relationship Id="rId8" Type="http://schemas.openxmlformats.org/officeDocument/2006/relationships/hyperlink" Target="https://jhs.hallco.org/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/>
          <p:nvPr/>
        </p:nvSpPr>
        <p:spPr>
          <a:xfrm>
            <a:off x="2847600" y="877225"/>
            <a:ext cx="6091200" cy="414900"/>
          </a:xfrm>
          <a:prstGeom prst="rect">
            <a:avLst/>
          </a:prstGeom>
          <a:noFill/>
          <a:ln cap="flat" cmpd="sng" w="9525">
            <a:solidFill>
              <a:srgbClr val="498D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" sz="1200">
                <a:solidFill>
                  <a:schemeClr val="dk1"/>
                </a:solidFill>
                <a:latin typeface="Red Hat Text"/>
                <a:ea typeface="Red Hat Text"/>
                <a:cs typeface="Red Hat Text"/>
                <a:sym typeface="Red Hat Text"/>
              </a:rPr>
              <a:t>Maestros, Padres y Estudiantes</a:t>
            </a:r>
            <a:endParaRPr b="1" i="1" sz="1200">
              <a:solidFill>
                <a:schemeClr val="dk1"/>
              </a:solidFill>
              <a:latin typeface="Red Hat Text"/>
              <a:ea typeface="Red Hat Text"/>
              <a:cs typeface="Red Hat Text"/>
              <a:sym typeface="Red Hat Text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" sz="1200">
                <a:solidFill>
                  <a:schemeClr val="dk1"/>
                </a:solidFill>
                <a:latin typeface="Red Hat Text"/>
                <a:ea typeface="Red Hat Text"/>
                <a:cs typeface="Red Hat Text"/>
                <a:sym typeface="Red Hat Text"/>
              </a:rPr>
              <a:t>¡Juntos por el Éxito!</a:t>
            </a:r>
            <a:endParaRPr b="1" i="1" sz="1200">
              <a:solidFill>
                <a:schemeClr val="dk1"/>
              </a:solidFill>
              <a:latin typeface="Red Hat Text"/>
              <a:ea typeface="Red Hat Text"/>
              <a:cs typeface="Red Hat Text"/>
              <a:sym typeface="Red Hat Text"/>
            </a:endParaRPr>
          </a:p>
        </p:txBody>
      </p:sp>
      <p:sp>
        <p:nvSpPr>
          <p:cNvPr id="55" name="Google Shape;55;p13"/>
          <p:cNvSpPr/>
          <p:nvPr/>
        </p:nvSpPr>
        <p:spPr>
          <a:xfrm>
            <a:off x="194250" y="923850"/>
            <a:ext cx="2525100" cy="4183200"/>
          </a:xfrm>
          <a:prstGeom prst="rect">
            <a:avLst/>
          </a:prstGeom>
          <a:noFill/>
          <a:ln cap="flat" cmpd="sng" w="9525">
            <a:solidFill>
              <a:srgbClr val="498D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i="1" lang="en" sz="900">
                <a:solidFill>
                  <a:schemeClr val="dk1"/>
                </a:solidFill>
                <a:latin typeface="Red Hat Text"/>
                <a:ea typeface="Red Hat Text"/>
                <a:cs typeface="Red Hat Text"/>
                <a:sym typeface="Red Hat Text"/>
              </a:rPr>
              <a:t>Nuestras Metas para el Logro Estudiantil</a:t>
            </a:r>
            <a:endParaRPr b="1" i="1" sz="650" u="sng">
              <a:solidFill>
                <a:schemeClr val="dk1"/>
              </a:solidFill>
              <a:latin typeface="Red Hat Text"/>
              <a:ea typeface="Red Hat Text"/>
              <a:cs typeface="Red Hat Text"/>
              <a:sym typeface="Red Hat Text"/>
            </a:endParaRPr>
          </a:p>
          <a:p>
            <a:pPr indent="0" lvl="0" marL="0" rtl="0" algn="ctr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i="1" lang="en" sz="800" u="sng">
                <a:solidFill>
                  <a:schemeClr val="dk1"/>
                </a:solidFill>
                <a:latin typeface="Red Hat Text"/>
                <a:ea typeface="Red Hat Text"/>
                <a:cs typeface="Red Hat Text"/>
                <a:sym typeface="Red Hat Text"/>
              </a:rPr>
              <a:t>Metas del Distrito</a:t>
            </a:r>
            <a:endParaRPr b="1" i="1" sz="800" u="sng">
              <a:solidFill>
                <a:schemeClr val="dk1"/>
              </a:solidFill>
              <a:latin typeface="Red Hat Text"/>
              <a:ea typeface="Red Hat Text"/>
              <a:cs typeface="Red Hat Text"/>
              <a:sym typeface="Red Hat Text"/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600">
                <a:solidFill>
                  <a:schemeClr val="dk1"/>
                </a:solidFill>
                <a:latin typeface="Red Hat Text"/>
                <a:ea typeface="Red Hat Text"/>
                <a:cs typeface="Red Hat Text"/>
                <a:sym typeface="Red Hat Text"/>
              </a:rPr>
              <a:t>1. Para fines del año fiscal 2024, el porcentaje de estudiantes en cada subgrupo pasará a los niveles de desempeño "Competente" y "Distinguido", las evaluaciones de los Georgia Milestones aumentará en un 2% en los niveles de desempeño “Competente” y “Distinguido”.</a:t>
            </a:r>
            <a:endParaRPr sz="600">
              <a:solidFill>
                <a:schemeClr val="dk1"/>
              </a:solidFill>
              <a:latin typeface="Red Hat Text"/>
              <a:ea typeface="Red Hat Text"/>
              <a:cs typeface="Red Hat Text"/>
              <a:sym typeface="Red Hat Text"/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600">
                <a:solidFill>
                  <a:schemeClr val="dk1"/>
                </a:solidFill>
                <a:latin typeface="Red Hat Text"/>
                <a:ea typeface="Red Hat Text"/>
                <a:cs typeface="Red Hat Text"/>
                <a:sym typeface="Red Hat Text"/>
              </a:rPr>
              <a:t>2. Aumentar el porcentaje de estudiantes referidos que acceden a la escuela servicios de salud mental en la escuela para aumentar la </a:t>
            </a:r>
            <a:r>
              <a:rPr lang="en" sz="600">
                <a:solidFill>
                  <a:schemeClr val="dk1"/>
                </a:solidFill>
                <a:latin typeface="Red Hat Text"/>
                <a:ea typeface="Red Hat Text"/>
                <a:cs typeface="Red Hat Text"/>
                <a:sym typeface="Red Hat Text"/>
              </a:rPr>
              <a:t>calificación</a:t>
            </a:r>
            <a:r>
              <a:rPr lang="en" sz="600">
                <a:solidFill>
                  <a:schemeClr val="dk1"/>
                </a:solidFill>
                <a:latin typeface="Red Hat Text"/>
                <a:ea typeface="Red Hat Text"/>
                <a:cs typeface="Red Hat Text"/>
                <a:sym typeface="Red Hat Text"/>
              </a:rPr>
              <a:t> general del clima escolar para HCSD en 1%.</a:t>
            </a:r>
            <a:endParaRPr sz="600">
              <a:solidFill>
                <a:schemeClr val="dk1"/>
              </a:solidFill>
              <a:latin typeface="Red Hat Text"/>
              <a:ea typeface="Red Hat Text"/>
              <a:cs typeface="Red Hat Text"/>
              <a:sym typeface="Red Hat Text"/>
            </a:endParaRPr>
          </a:p>
          <a:p>
            <a:pPr indent="0" lvl="0" marL="0" rtl="0" algn="ctr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i="1" lang="en" sz="800" u="sng">
                <a:solidFill>
                  <a:schemeClr val="dk1"/>
                </a:solidFill>
                <a:latin typeface="Red Hat Text"/>
                <a:ea typeface="Red Hat Text"/>
                <a:cs typeface="Red Hat Text"/>
                <a:sym typeface="Red Hat Text"/>
              </a:rPr>
              <a:t>Metas de la Escuela y Áreas de Enfoque</a:t>
            </a:r>
            <a:endParaRPr b="1" i="1" sz="800" u="sng">
              <a:solidFill>
                <a:schemeClr val="dk1"/>
              </a:solidFill>
              <a:latin typeface="Red Hat Text"/>
              <a:ea typeface="Red Hat Text"/>
              <a:cs typeface="Red Hat Text"/>
              <a:sym typeface="Red Hat Tex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700">
              <a:solidFill>
                <a:schemeClr val="dk1"/>
              </a:solidFill>
              <a:latin typeface="Red Hat Text"/>
              <a:ea typeface="Red Hat Text"/>
              <a:cs typeface="Red Hat Text"/>
              <a:sym typeface="Red Hat Tex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700">
                <a:solidFill>
                  <a:schemeClr val="dk1"/>
                </a:solidFill>
                <a:latin typeface="Red Hat Text"/>
                <a:ea typeface="Red Hat Text"/>
                <a:cs typeface="Red Hat Text"/>
                <a:sym typeface="Red Hat Text"/>
              </a:rPr>
              <a:t>1.  Para el año escolar 2024-2025, la Academia Lanier College &amp; Career  aumentará el porcentaje de estudiantes que completen con éxito los requisitos de graduación en un 70% para fines de FY2028.</a:t>
            </a:r>
            <a:endParaRPr sz="700">
              <a:solidFill>
                <a:schemeClr val="dk1"/>
              </a:solidFill>
              <a:latin typeface="Red Hat Text"/>
              <a:ea typeface="Red Hat Text"/>
              <a:cs typeface="Red Hat Text"/>
              <a:sym typeface="Red Hat Tex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700">
              <a:solidFill>
                <a:schemeClr val="dk1"/>
              </a:solidFill>
              <a:latin typeface="Red Hat Text"/>
              <a:ea typeface="Red Hat Text"/>
              <a:cs typeface="Red Hat Text"/>
              <a:sym typeface="Red Hat Tex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700">
                <a:solidFill>
                  <a:schemeClr val="dk1"/>
                </a:solidFill>
                <a:latin typeface="Red Hat Text"/>
                <a:ea typeface="Red Hat Text"/>
                <a:cs typeface="Red Hat Text"/>
                <a:sym typeface="Red Hat Text"/>
              </a:rPr>
              <a:t>2. Un mínimo del 65% de los estudiantes obtendrán un crédito de matriculación doble o una certificación reconocida por la industria antes de graduarse. </a:t>
            </a:r>
            <a:endParaRPr sz="700">
              <a:solidFill>
                <a:schemeClr val="dk1"/>
              </a:solidFill>
              <a:latin typeface="Red Hat Text"/>
              <a:ea typeface="Red Hat Text"/>
              <a:cs typeface="Red Hat Text"/>
              <a:sym typeface="Red Hat Tex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700">
              <a:solidFill>
                <a:schemeClr val="dk1"/>
              </a:solidFill>
              <a:latin typeface="Red Hat Text"/>
              <a:ea typeface="Red Hat Text"/>
              <a:cs typeface="Red Hat Text"/>
              <a:sym typeface="Red Hat Tex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700">
                <a:solidFill>
                  <a:schemeClr val="dk1"/>
                </a:solidFill>
                <a:latin typeface="Red Hat Text"/>
                <a:ea typeface="Red Hat Text"/>
                <a:cs typeface="Red Hat Text"/>
                <a:sym typeface="Red Hat Text"/>
              </a:rPr>
              <a:t>3. El 100% de los estudiantes de tiempo completo participaran en un programa centrado en los estudiantes durante el  año escolar 2024-2025 para desarrollar relaciones entre estudiantes y el personal, así como desarrollar habilidades que los preparan para la vida.  La participación en este programa les brindará  la oportunidad de construir relaciones significativas con el personal y encontrar adultos de confianza. </a:t>
            </a:r>
            <a:endParaRPr sz="700">
              <a:solidFill>
                <a:schemeClr val="dk1"/>
              </a:solidFill>
              <a:latin typeface="Red Hat Text"/>
              <a:ea typeface="Red Hat Text"/>
              <a:cs typeface="Red Hat Text"/>
              <a:sym typeface="Red Hat Text"/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i="1" sz="700" u="sng">
              <a:solidFill>
                <a:schemeClr val="dk1"/>
              </a:solidFill>
              <a:latin typeface="Red Hat Text"/>
              <a:ea typeface="Red Hat Text"/>
              <a:cs typeface="Red Hat Text"/>
              <a:sym typeface="Red Hat Text"/>
            </a:endParaRPr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400">
              <a:latin typeface="Red Hat Text"/>
              <a:ea typeface="Red Hat Text"/>
              <a:cs typeface="Red Hat Text"/>
              <a:sym typeface="Red Hat Text"/>
            </a:endParaRPr>
          </a:p>
        </p:txBody>
      </p:sp>
      <p:sp>
        <p:nvSpPr>
          <p:cNvPr id="56" name="Google Shape;56;p13"/>
          <p:cNvSpPr txBox="1"/>
          <p:nvPr/>
        </p:nvSpPr>
        <p:spPr>
          <a:xfrm>
            <a:off x="2304600" y="45850"/>
            <a:ext cx="5604900" cy="954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solidFill>
                  <a:schemeClr val="dk1"/>
                </a:solidFill>
                <a:latin typeface="Dancing Script"/>
                <a:ea typeface="Dancing Script"/>
                <a:cs typeface="Dancing Script"/>
                <a:sym typeface="Dancing Script"/>
              </a:rPr>
              <a:t>Academia Lanier College &amp; Career</a:t>
            </a:r>
            <a:endParaRPr b="1" sz="1800">
              <a:solidFill>
                <a:schemeClr val="dk1"/>
              </a:solidFill>
              <a:latin typeface="Dancing Script"/>
              <a:ea typeface="Dancing Script"/>
              <a:cs typeface="Dancing Script"/>
              <a:sym typeface="Dancing Script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chemeClr val="dk1"/>
                </a:solidFill>
                <a:latin typeface="Londrina Outline"/>
                <a:ea typeface="Londrina Outline"/>
                <a:cs typeface="Londrina Outline"/>
                <a:sym typeface="Londrina Outline"/>
              </a:rPr>
              <a:t>Convenio entre Escuela y Padres para el Éxito Estudiantil</a:t>
            </a:r>
            <a:endParaRPr b="1">
              <a:solidFill>
                <a:schemeClr val="dk1"/>
              </a:solidFill>
              <a:latin typeface="Londrina Outline"/>
              <a:ea typeface="Londrina Outline"/>
              <a:cs typeface="Londrina Outline"/>
              <a:sym typeface="Londrina Outline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1"/>
                </a:solidFill>
                <a:latin typeface="Londrina Solid"/>
                <a:ea typeface="Londrina Solid"/>
                <a:cs typeface="Londrina Solid"/>
                <a:sym typeface="Londrina Solid"/>
              </a:rPr>
              <a:t>2024-2025</a:t>
            </a:r>
            <a:endParaRPr sz="1800">
              <a:solidFill>
                <a:schemeClr val="dk1"/>
              </a:solidFill>
              <a:latin typeface="Londrina Solid"/>
              <a:ea typeface="Londrina Solid"/>
              <a:cs typeface="Londrina Solid"/>
              <a:sym typeface="Londrina Solid"/>
            </a:endParaRPr>
          </a:p>
        </p:txBody>
      </p:sp>
      <p:sp>
        <p:nvSpPr>
          <p:cNvPr id="57" name="Google Shape;57;p13"/>
          <p:cNvSpPr txBox="1"/>
          <p:nvPr/>
        </p:nvSpPr>
        <p:spPr>
          <a:xfrm>
            <a:off x="7132525" y="45850"/>
            <a:ext cx="1857000" cy="743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177800" marR="177800" rtl="0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i="1" lang="en" sz="8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Mitch Murphy, director</a:t>
            </a:r>
            <a:endParaRPr b="1" i="1" sz="800"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177800" marR="177800" rtl="0" algn="ctr">
              <a:lnSpc>
                <a:spcPct val="125909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i="1" lang="en" sz="8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770-531-2330</a:t>
            </a:r>
            <a:endParaRPr b="1" i="1" sz="800"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177800" marR="177800" rtl="0" algn="ctr">
              <a:lnSpc>
                <a:spcPct val="127727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i="1" lang="en" sz="800" u="sng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lcca.hallco.org</a:t>
            </a:r>
            <a:endParaRPr b="1" i="1" sz="800" u="sng"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177800" marR="17780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Revisado el 25 de junio, 2024</a:t>
            </a:r>
            <a:endParaRPr sz="800">
              <a:solidFill>
                <a:schemeClr val="dk2"/>
              </a:solidFill>
            </a:endParaRPr>
          </a:p>
        </p:txBody>
      </p:sp>
      <p:sp>
        <p:nvSpPr>
          <p:cNvPr id="58" name="Google Shape;58;p13"/>
          <p:cNvSpPr/>
          <p:nvPr/>
        </p:nvSpPr>
        <p:spPr>
          <a:xfrm>
            <a:off x="2847600" y="3644425"/>
            <a:ext cx="6091200" cy="1424400"/>
          </a:xfrm>
          <a:prstGeom prst="rect">
            <a:avLst/>
          </a:prstGeom>
          <a:noFill/>
          <a:ln cap="flat" cmpd="sng" w="9525">
            <a:solidFill>
              <a:srgbClr val="498D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i="1" lang="en" sz="700">
                <a:solidFill>
                  <a:schemeClr val="dk1"/>
                </a:solidFill>
                <a:latin typeface="Red Hat Text"/>
                <a:ea typeface="Red Hat Text"/>
                <a:cs typeface="Red Hat Text"/>
                <a:sym typeface="Red Hat Text"/>
              </a:rPr>
              <a:t>Responsabilidades del Estudiante</a:t>
            </a:r>
            <a:r>
              <a:rPr lang="en" sz="700">
                <a:solidFill>
                  <a:schemeClr val="dk1"/>
                </a:solidFill>
                <a:latin typeface="Red Hat Text"/>
                <a:ea typeface="Red Hat Text"/>
                <a:cs typeface="Red Hat Text"/>
                <a:sym typeface="Red Hat Text"/>
              </a:rPr>
              <a:t> </a:t>
            </a:r>
            <a:endParaRPr sz="700">
              <a:solidFill>
                <a:schemeClr val="dk1"/>
              </a:solidFill>
              <a:latin typeface="Red Hat Text"/>
              <a:ea typeface="Red Hat Text"/>
              <a:cs typeface="Red Hat Text"/>
              <a:sym typeface="Red Hat Text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700">
                <a:solidFill>
                  <a:schemeClr val="dk1"/>
                </a:solidFill>
                <a:latin typeface="Red Hat Text"/>
                <a:ea typeface="Red Hat Text"/>
                <a:cs typeface="Red Hat Text"/>
                <a:sym typeface="Red Hat Text"/>
              </a:rPr>
              <a:t>Asistir a la escuela todos los días y mantener las calificaciones aprobatorias para aumentar los puntajes EOC y mejorar las posibilidades de graduación. Además, hablar de manera proactiva y oportuna con los maestros sobre las ausencias, el trabajo perdido y el contenido desafiante y hablar con los padres sobre su progreso académico a medida que completa la tarea y estudia el material todas las noches.</a:t>
            </a:r>
            <a:endParaRPr sz="700">
              <a:solidFill>
                <a:schemeClr val="dk1"/>
              </a:solidFill>
              <a:latin typeface="Red Hat Text"/>
              <a:ea typeface="Red Hat Text"/>
              <a:cs typeface="Red Hat Text"/>
              <a:sym typeface="Red Hat Text"/>
            </a:endParaRPr>
          </a:p>
          <a:p>
            <a:pPr indent="0" lvl="0" marL="0" marR="997794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700">
                <a:solidFill>
                  <a:schemeClr val="dk1"/>
                </a:solidFill>
                <a:latin typeface="Red Hat Text"/>
                <a:ea typeface="Red Hat Text"/>
                <a:cs typeface="Red Hat Text"/>
                <a:sym typeface="Red Hat Text"/>
              </a:rPr>
              <a:t>Esforzarse para graduarse aprovechando las oportunidades de repasar los exámenes, remediación y enriquecimiento proporcionadas por las páginas del Canvas de los maestros, el Catálogo de Recursos para Padres del Condado Hall, USA   Test Prep y el sitio de Evaluación en Línea del GA DOE.</a:t>
            </a:r>
            <a:endParaRPr sz="700">
              <a:solidFill>
                <a:schemeClr val="dk1"/>
              </a:solidFill>
              <a:latin typeface="Red Hat Text"/>
              <a:ea typeface="Red Hat Text"/>
              <a:cs typeface="Red Hat Text"/>
              <a:sym typeface="Red Hat Text"/>
            </a:endParaRPr>
          </a:p>
          <a:p>
            <a:pPr indent="0" lvl="0" marL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700">
                <a:solidFill>
                  <a:schemeClr val="dk1"/>
                </a:solidFill>
                <a:latin typeface="Red Hat Text"/>
                <a:ea typeface="Red Hat Text"/>
                <a:cs typeface="Red Hat Text"/>
                <a:sym typeface="Red Hat Text"/>
              </a:rPr>
              <a:t>Sigue el Credo de los Caballeros para un año escolar exitoso ...</a:t>
            </a:r>
            <a:endParaRPr b="1" sz="700">
              <a:solidFill>
                <a:schemeClr val="dk1"/>
              </a:solidFill>
              <a:latin typeface="Red Hat Text"/>
              <a:ea typeface="Red Hat Text"/>
              <a:cs typeface="Red Hat Text"/>
              <a:sym typeface="Red Hat Text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700">
                <a:solidFill>
                  <a:schemeClr val="dk1"/>
                </a:solidFill>
                <a:latin typeface="Red Hat Text"/>
                <a:ea typeface="Red Hat Text"/>
                <a:cs typeface="Red Hat Text"/>
                <a:sym typeface="Red Hat Text"/>
              </a:rPr>
              <a:t>Se honesto. Se respetuoso. Se personalmente responsable ¡Usa tus talentos para hacer una diferencia positiva!</a:t>
            </a:r>
            <a:endParaRPr b="1" i="1" sz="700">
              <a:solidFill>
                <a:schemeClr val="dk1"/>
              </a:solidFill>
              <a:latin typeface="Red Hat Text"/>
              <a:ea typeface="Red Hat Text"/>
              <a:cs typeface="Red Hat Text"/>
              <a:sym typeface="Red Hat Text"/>
            </a:endParaRPr>
          </a:p>
        </p:txBody>
      </p:sp>
      <p:sp>
        <p:nvSpPr>
          <p:cNvPr id="59" name="Google Shape;59;p13"/>
          <p:cNvSpPr/>
          <p:nvPr/>
        </p:nvSpPr>
        <p:spPr>
          <a:xfrm>
            <a:off x="2849550" y="1292125"/>
            <a:ext cx="3069000" cy="2352300"/>
          </a:xfrm>
          <a:prstGeom prst="rect">
            <a:avLst/>
          </a:prstGeom>
          <a:noFill/>
          <a:ln cap="flat" cmpd="sng" w="9525">
            <a:solidFill>
              <a:srgbClr val="498D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i="1" lang="en" sz="700">
                <a:solidFill>
                  <a:schemeClr val="dk1"/>
                </a:solidFill>
                <a:latin typeface="Red Hat Text"/>
                <a:ea typeface="Red Hat Text"/>
                <a:cs typeface="Red Hat Text"/>
                <a:sym typeface="Red Hat Text"/>
              </a:rPr>
              <a:t>Responsabilidades Escuela/Maestros</a:t>
            </a:r>
            <a:endParaRPr b="1" i="1" sz="700">
              <a:solidFill>
                <a:schemeClr val="dk1"/>
              </a:solidFill>
              <a:latin typeface="Red Hat Text"/>
              <a:ea typeface="Red Hat Text"/>
              <a:cs typeface="Red Hat Text"/>
              <a:sym typeface="Red Hat Text"/>
            </a:endParaRPr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i="1" sz="650">
              <a:solidFill>
                <a:schemeClr val="dk1"/>
              </a:solidFill>
              <a:latin typeface="Red Hat Text"/>
              <a:ea typeface="Red Hat Text"/>
              <a:cs typeface="Red Hat Text"/>
              <a:sym typeface="Red Hat Text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650">
                <a:solidFill>
                  <a:schemeClr val="dk1"/>
                </a:solidFill>
                <a:latin typeface="Red Hat Text"/>
                <a:ea typeface="Red Hat Text"/>
                <a:cs typeface="Red Hat Text"/>
                <a:sym typeface="Red Hat Text"/>
              </a:rPr>
              <a:t>Tener conferencias entre padres y maestros para discutir, monitorear el progreso y revisar los datos del rendimiento del estudiante en todas las áreas académicas.</a:t>
            </a:r>
            <a:endParaRPr sz="650">
              <a:solidFill>
                <a:schemeClr val="dk1"/>
              </a:solidFill>
              <a:latin typeface="Red Hat Text"/>
              <a:ea typeface="Red Hat Text"/>
              <a:cs typeface="Red Hat Text"/>
              <a:sym typeface="Red Hat Text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650">
              <a:solidFill>
                <a:schemeClr val="dk1"/>
              </a:solidFill>
              <a:latin typeface="Red Hat Text"/>
              <a:ea typeface="Red Hat Text"/>
              <a:cs typeface="Red Hat Text"/>
              <a:sym typeface="Red Hat Text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650">
                <a:solidFill>
                  <a:schemeClr val="dk1"/>
                </a:solidFill>
                <a:latin typeface="Red Hat Text"/>
                <a:ea typeface="Red Hat Text"/>
                <a:cs typeface="Red Hat Text"/>
                <a:sym typeface="Red Hat Text"/>
              </a:rPr>
              <a:t>Utilizar el sistema de aprendizaje del distrito, (Canvas), para comunicar y compartir estrategias instructivas y materiales con los padres.</a:t>
            </a:r>
            <a:endParaRPr sz="650">
              <a:solidFill>
                <a:schemeClr val="dk1"/>
              </a:solidFill>
              <a:latin typeface="Red Hat Text"/>
              <a:ea typeface="Red Hat Text"/>
              <a:cs typeface="Red Hat Text"/>
              <a:sym typeface="Red Hat Text"/>
            </a:endParaRPr>
          </a:p>
          <a:p>
            <a:pPr indent="0" lvl="0" marL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650">
                <a:solidFill>
                  <a:schemeClr val="dk1"/>
                </a:solidFill>
                <a:latin typeface="Red Hat Text"/>
                <a:ea typeface="Red Hat Text"/>
                <a:cs typeface="Red Hat Text"/>
                <a:sym typeface="Red Hat Text"/>
              </a:rPr>
              <a:t>Registrar el progreso de los estudiantes en Infinite Campus para que los padres puedan seguir las calificaciones y las ausencias.</a:t>
            </a:r>
            <a:endParaRPr sz="650">
              <a:solidFill>
                <a:schemeClr val="dk1"/>
              </a:solidFill>
              <a:latin typeface="Red Hat Text"/>
              <a:ea typeface="Red Hat Text"/>
              <a:cs typeface="Red Hat Text"/>
              <a:sym typeface="Red Hat Text"/>
            </a:endParaRPr>
          </a:p>
          <a:p>
            <a:pPr indent="0" lvl="0" marL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" sz="650">
                <a:solidFill>
                  <a:schemeClr val="dk1"/>
                </a:solidFill>
                <a:latin typeface="Red Hat Text"/>
                <a:ea typeface="Red Hat Text"/>
                <a:cs typeface="Red Hat Text"/>
                <a:sym typeface="Red Hat Text"/>
              </a:rPr>
              <a:t> Organizar reuniones mensuales para padres (consulte el programa incluido con los temas) para brindarles a los padres las herramientas necesarias para participar activamente en el progreso académico de sus hijos/as.</a:t>
            </a:r>
            <a:endParaRPr sz="650">
              <a:solidFill>
                <a:schemeClr val="dk1"/>
              </a:solidFill>
              <a:latin typeface="Red Hat Text"/>
              <a:ea typeface="Red Hat Text"/>
              <a:cs typeface="Red Hat Text"/>
              <a:sym typeface="Red Hat Text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650">
              <a:solidFill>
                <a:schemeClr val="dk1"/>
              </a:solidFill>
              <a:latin typeface="Red Hat Text"/>
              <a:ea typeface="Red Hat Text"/>
              <a:cs typeface="Red Hat Text"/>
              <a:sym typeface="Red Hat Text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650">
                <a:solidFill>
                  <a:schemeClr val="dk1"/>
                </a:solidFill>
                <a:latin typeface="Red Hat Text"/>
                <a:ea typeface="Red Hat Text"/>
                <a:cs typeface="Red Hat Text"/>
                <a:sym typeface="Red Hat Text"/>
              </a:rPr>
              <a:t>Proveer recursos para todas las áreas académicas mediante las páginas Canvas de los maestros, el Catálogo de Recursos para Padres del Condado de Hall, USA Test Prep y el sitio web de Evaluación en Línea del GaDOE, los cuales proveen herramientas para que los padres puedan preparar a sus hijos/as para los exámenes de fin de curso EOC.</a:t>
            </a:r>
            <a:endParaRPr sz="650">
              <a:solidFill>
                <a:schemeClr val="dk1"/>
              </a:solidFill>
              <a:latin typeface="Red Hat Text"/>
              <a:ea typeface="Red Hat Text"/>
              <a:cs typeface="Red Hat Text"/>
              <a:sym typeface="Red Hat Text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700">
              <a:solidFill>
                <a:schemeClr val="dk1"/>
              </a:solidFill>
              <a:latin typeface="Red Hat Text"/>
              <a:ea typeface="Red Hat Text"/>
              <a:cs typeface="Red Hat Text"/>
              <a:sym typeface="Red Hat Text"/>
            </a:endParaRPr>
          </a:p>
        </p:txBody>
      </p:sp>
      <p:sp>
        <p:nvSpPr>
          <p:cNvPr id="60" name="Google Shape;60;p13"/>
          <p:cNvSpPr/>
          <p:nvPr/>
        </p:nvSpPr>
        <p:spPr>
          <a:xfrm>
            <a:off x="5918550" y="1292125"/>
            <a:ext cx="3018300" cy="2352300"/>
          </a:xfrm>
          <a:prstGeom prst="rect">
            <a:avLst/>
          </a:prstGeom>
          <a:noFill/>
          <a:ln cap="flat" cmpd="sng" w="9525">
            <a:solidFill>
              <a:srgbClr val="498D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t/>
            </a:r>
            <a:endParaRPr b="1" i="1" sz="700">
              <a:solidFill>
                <a:schemeClr val="dk1"/>
              </a:solidFill>
              <a:latin typeface="Red Hat Text"/>
              <a:ea typeface="Red Hat Text"/>
              <a:cs typeface="Red Hat Text"/>
              <a:sym typeface="Red Hat Text"/>
            </a:endParaRPr>
          </a:p>
          <a:p>
            <a:pPr indent="0" lvl="0" marL="0" rtl="0" algn="ct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t/>
            </a:r>
            <a:endParaRPr b="1" i="1" sz="700">
              <a:solidFill>
                <a:schemeClr val="dk1"/>
              </a:solidFill>
              <a:latin typeface="Red Hat Text"/>
              <a:ea typeface="Red Hat Text"/>
              <a:cs typeface="Red Hat Text"/>
              <a:sym typeface="Red Hat Text"/>
            </a:endParaRPr>
          </a:p>
          <a:p>
            <a:pPr indent="0" lvl="0" marL="0" rtl="0" algn="ct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b="1" i="1" lang="en" sz="700">
                <a:solidFill>
                  <a:schemeClr val="dk1"/>
                </a:solidFill>
                <a:latin typeface="Red Hat Text"/>
                <a:ea typeface="Red Hat Text"/>
                <a:cs typeface="Red Hat Text"/>
                <a:sym typeface="Red Hat Text"/>
              </a:rPr>
              <a:t>Responsabilidades de la Familia</a:t>
            </a:r>
            <a:endParaRPr b="1" i="1" sz="700">
              <a:solidFill>
                <a:schemeClr val="dk1"/>
              </a:solidFill>
              <a:latin typeface="Red Hat Text"/>
              <a:ea typeface="Red Hat Text"/>
              <a:cs typeface="Red Hat Text"/>
              <a:sym typeface="Red Hat Text"/>
            </a:endParaRPr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i="1" sz="700">
              <a:solidFill>
                <a:schemeClr val="dk1"/>
              </a:solidFill>
              <a:latin typeface="Red Hat Text"/>
              <a:ea typeface="Red Hat Text"/>
              <a:cs typeface="Red Hat Text"/>
              <a:sym typeface="Red Hat Text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650">
                <a:solidFill>
                  <a:schemeClr val="dk1"/>
                </a:solidFill>
                <a:latin typeface="Red Hat Text"/>
                <a:ea typeface="Red Hat Text"/>
                <a:cs typeface="Red Hat Text"/>
                <a:sym typeface="Red Hat Text"/>
              </a:rPr>
              <a:t>Asistir a conferencias entre padres y maestros para discutir la información sobre el progreso y logro académico.</a:t>
            </a:r>
            <a:endParaRPr sz="650">
              <a:solidFill>
                <a:schemeClr val="dk1"/>
              </a:solidFill>
              <a:latin typeface="Red Hat Text"/>
              <a:ea typeface="Red Hat Text"/>
              <a:cs typeface="Red Hat Text"/>
              <a:sym typeface="Red Hat Text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650">
              <a:solidFill>
                <a:schemeClr val="dk1"/>
              </a:solidFill>
              <a:latin typeface="Red Hat Text"/>
              <a:ea typeface="Red Hat Text"/>
              <a:cs typeface="Red Hat Text"/>
              <a:sym typeface="Red Hat Text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650">
                <a:solidFill>
                  <a:schemeClr val="dk1"/>
                </a:solidFill>
                <a:latin typeface="Red Hat Text"/>
                <a:ea typeface="Red Hat Text"/>
                <a:cs typeface="Red Hat Text"/>
                <a:sym typeface="Red Hat Text"/>
              </a:rPr>
              <a:t>Llevar a cabo discusiones con los niños sobre los materiales que se encuentran en el curso de Canvas y las estrategias para aumentar el rendimiento académico.</a:t>
            </a:r>
            <a:endParaRPr sz="650">
              <a:solidFill>
                <a:schemeClr val="dk1"/>
              </a:solidFill>
              <a:latin typeface="Red Hat Text"/>
              <a:ea typeface="Red Hat Text"/>
              <a:cs typeface="Red Hat Text"/>
              <a:sym typeface="Red Hat Text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650">
              <a:solidFill>
                <a:schemeClr val="dk1"/>
              </a:solidFill>
              <a:latin typeface="Red Hat Text"/>
              <a:ea typeface="Red Hat Text"/>
              <a:cs typeface="Red Hat Text"/>
              <a:sym typeface="Red Hat Text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650">
                <a:solidFill>
                  <a:schemeClr val="dk1"/>
                </a:solidFill>
                <a:latin typeface="Red Hat Text"/>
                <a:ea typeface="Red Hat Text"/>
                <a:cs typeface="Red Hat Text"/>
                <a:sym typeface="Red Hat Text"/>
              </a:rPr>
              <a:t>Observar las calificaciones y la asistencia del estudiante en Infinite Campus, y hablar con </a:t>
            </a:r>
            <a:r>
              <a:rPr lang="en" sz="650">
                <a:solidFill>
                  <a:schemeClr val="dk1"/>
                </a:solidFill>
                <a:latin typeface="Red Hat Text"/>
                <a:ea typeface="Red Hat Text"/>
                <a:cs typeface="Red Hat Text"/>
                <a:sym typeface="Red Hat Text"/>
              </a:rPr>
              <a:t>él/ella</a:t>
            </a:r>
            <a:r>
              <a:rPr lang="en" sz="650">
                <a:solidFill>
                  <a:schemeClr val="dk1"/>
                </a:solidFill>
                <a:latin typeface="Red Hat Text"/>
                <a:ea typeface="Red Hat Text"/>
                <a:cs typeface="Red Hat Text"/>
                <a:sym typeface="Red Hat Text"/>
              </a:rPr>
              <a:t> sobre su progreso.</a:t>
            </a:r>
            <a:endParaRPr sz="650">
              <a:solidFill>
                <a:schemeClr val="dk1"/>
              </a:solidFill>
              <a:latin typeface="Red Hat Text"/>
              <a:ea typeface="Red Hat Text"/>
              <a:cs typeface="Red Hat Text"/>
              <a:sym typeface="Red Hat Text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650">
              <a:solidFill>
                <a:schemeClr val="dk1"/>
              </a:solidFill>
              <a:latin typeface="Red Hat Text"/>
              <a:ea typeface="Red Hat Text"/>
              <a:cs typeface="Red Hat Text"/>
              <a:sym typeface="Red Hat Text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650">
                <a:solidFill>
                  <a:schemeClr val="accent2"/>
                </a:solidFill>
                <a:latin typeface="Red Hat Text"/>
                <a:ea typeface="Red Hat Text"/>
                <a:cs typeface="Red Hat Text"/>
                <a:sym typeface="Red Hat Text"/>
              </a:rPr>
              <a:t>Participar en reuniones mensuales de padres (vea el programa incluido con los temas) para aprender maneras de participar activamente en el progreso académico del niño y visitar el sitio web de la escuela para obtener información actualizada.</a:t>
            </a:r>
            <a:endParaRPr sz="650">
              <a:solidFill>
                <a:schemeClr val="accent2"/>
              </a:solidFill>
              <a:latin typeface="Red Hat Text"/>
              <a:ea typeface="Red Hat Text"/>
              <a:cs typeface="Red Hat Text"/>
              <a:sym typeface="Red Hat Text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650">
              <a:solidFill>
                <a:schemeClr val="dk1"/>
              </a:solidFill>
              <a:latin typeface="Red Hat Text"/>
              <a:ea typeface="Red Hat Text"/>
              <a:cs typeface="Red Hat Text"/>
              <a:sym typeface="Red Hat Text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650">
                <a:solidFill>
                  <a:schemeClr val="dk1"/>
                </a:solidFill>
                <a:latin typeface="Red Hat Text"/>
                <a:ea typeface="Red Hat Text"/>
                <a:cs typeface="Red Hat Text"/>
                <a:sym typeface="Red Hat Text"/>
              </a:rPr>
              <a:t>Seguir los planes de progreso creados para mi estudiante y promover el uso de los recursos encontrados en las páginas de Canvas de los maestros. Usar el Catálogo de Recursos para Padres del Condado Hall, USA Test Prep y el sitio de Evaluación en Línea del GA DOE para ayudar a mi estudiante a prepararse para los exámenes. Además, asegurarme de que los estudiantes participen en oportunidades de recuperación de crédito si es necesario.</a:t>
            </a:r>
            <a:endParaRPr sz="650">
              <a:solidFill>
                <a:schemeClr val="dk1"/>
              </a:solidFill>
              <a:latin typeface="Red Hat Text"/>
              <a:ea typeface="Red Hat Text"/>
              <a:cs typeface="Red Hat Text"/>
              <a:sym typeface="Red Hat Text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650">
              <a:solidFill>
                <a:schemeClr val="dk1"/>
              </a:solidFill>
              <a:latin typeface="Red Hat Text"/>
              <a:ea typeface="Red Hat Text"/>
              <a:cs typeface="Red Hat Text"/>
              <a:sym typeface="Red Hat Text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650">
              <a:solidFill>
                <a:schemeClr val="dk1"/>
              </a:solidFill>
              <a:latin typeface="Red Hat Text"/>
              <a:ea typeface="Red Hat Text"/>
              <a:cs typeface="Red Hat Text"/>
              <a:sym typeface="Red Hat Text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650">
              <a:solidFill>
                <a:schemeClr val="dk1"/>
              </a:solidFill>
              <a:latin typeface="Red Hat Text"/>
              <a:ea typeface="Red Hat Text"/>
              <a:cs typeface="Red Hat Text"/>
              <a:sym typeface="Red Hat Text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650">
              <a:solidFill>
                <a:schemeClr val="dk1"/>
              </a:solidFill>
              <a:latin typeface="Red Hat Text"/>
              <a:ea typeface="Red Hat Text"/>
              <a:cs typeface="Red Hat Text"/>
              <a:sym typeface="Red Hat Text"/>
            </a:endParaRPr>
          </a:p>
        </p:txBody>
      </p:sp>
      <p:pic>
        <p:nvPicPr>
          <p:cNvPr id="61" name="Google Shape;61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01425" y="192300"/>
            <a:ext cx="1710750" cy="5368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2" name="Google Shape;62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787650" y="4466550"/>
            <a:ext cx="1074401" cy="3617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4"/>
          <p:cNvSpPr/>
          <p:nvPr/>
        </p:nvSpPr>
        <p:spPr>
          <a:xfrm>
            <a:off x="194250" y="74550"/>
            <a:ext cx="2837100" cy="4018200"/>
          </a:xfrm>
          <a:prstGeom prst="rect">
            <a:avLst/>
          </a:prstGeom>
          <a:noFill/>
          <a:ln cap="flat" cmpd="sng" w="9525">
            <a:solidFill>
              <a:srgbClr val="498D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" sz="600">
                <a:solidFill>
                  <a:schemeClr val="dk1"/>
                </a:solidFill>
                <a:latin typeface="Red Hat Text"/>
                <a:ea typeface="Red Hat Text"/>
                <a:cs typeface="Red Hat Text"/>
                <a:sym typeface="Red Hat Text"/>
              </a:rPr>
              <a:t>¿Qué es un Convenio entre Escuela y Padres?</a:t>
            </a:r>
            <a:endParaRPr b="1" i="1" sz="600">
              <a:solidFill>
                <a:schemeClr val="dk1"/>
              </a:solidFill>
              <a:latin typeface="Red Hat Text"/>
              <a:ea typeface="Red Hat Text"/>
              <a:cs typeface="Red Hat Text"/>
              <a:sym typeface="Red Hat Text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600">
                <a:solidFill>
                  <a:srgbClr val="4D4D4D"/>
                </a:solidFill>
                <a:latin typeface="Red Hat Text"/>
                <a:ea typeface="Red Hat Text"/>
                <a:cs typeface="Red Hat Text"/>
                <a:sym typeface="Red Hat Text"/>
              </a:rPr>
              <a:t>Nuestro convenio entre la escuela y padres ofrece diversas maneras en que podemos trabajar juntos para el éxito de nuestros estudiantes; éste provee estrategias que ayudarán a conectar el aprendizaje entre la escuela y el hogar. El convenio:</a:t>
            </a:r>
            <a:endParaRPr sz="600">
              <a:solidFill>
                <a:srgbClr val="4D4D4D"/>
              </a:solidFill>
              <a:latin typeface="Red Hat Text"/>
              <a:ea typeface="Red Hat Text"/>
              <a:cs typeface="Red Hat Text"/>
              <a:sym typeface="Red Hat Text"/>
            </a:endParaRPr>
          </a:p>
          <a:p>
            <a:pPr indent="-2667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D4D4D"/>
              </a:buClr>
              <a:buSzPts val="600"/>
              <a:buFont typeface="Red Hat Text"/>
              <a:buChar char="●"/>
            </a:pPr>
            <a:r>
              <a:rPr lang="en" sz="600">
                <a:solidFill>
                  <a:srgbClr val="4D4D4D"/>
                </a:solidFill>
                <a:latin typeface="Red Hat Text"/>
                <a:ea typeface="Red Hat Text"/>
                <a:cs typeface="Red Hat Text"/>
                <a:sym typeface="Red Hat Text"/>
              </a:rPr>
              <a:t>Estará relacionado con las metas académicas.</a:t>
            </a:r>
            <a:endParaRPr sz="600">
              <a:solidFill>
                <a:srgbClr val="4D4D4D"/>
              </a:solidFill>
              <a:latin typeface="Red Hat Text"/>
              <a:ea typeface="Red Hat Text"/>
              <a:cs typeface="Red Hat Text"/>
              <a:sym typeface="Red Hat Text"/>
            </a:endParaRPr>
          </a:p>
          <a:p>
            <a:pPr indent="-2667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D4D4D"/>
              </a:buClr>
              <a:buSzPts val="600"/>
              <a:buFont typeface="Red Hat Text"/>
              <a:buChar char="●"/>
            </a:pPr>
            <a:r>
              <a:rPr lang="en" sz="600">
                <a:solidFill>
                  <a:srgbClr val="4D4D4D"/>
                </a:solidFill>
                <a:latin typeface="Red Hat Text"/>
                <a:ea typeface="Red Hat Text"/>
                <a:cs typeface="Red Hat Text"/>
                <a:sym typeface="Red Hat Text"/>
              </a:rPr>
              <a:t>Se enfoca en el aprendizaje estudiantil.</a:t>
            </a:r>
            <a:endParaRPr sz="600">
              <a:solidFill>
                <a:srgbClr val="4D4D4D"/>
              </a:solidFill>
              <a:latin typeface="Red Hat Text"/>
              <a:ea typeface="Red Hat Text"/>
              <a:cs typeface="Red Hat Text"/>
              <a:sym typeface="Red Hat Text"/>
            </a:endParaRPr>
          </a:p>
          <a:p>
            <a:pPr indent="-2667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D4D4D"/>
              </a:buClr>
              <a:buSzPts val="600"/>
              <a:buFont typeface="Red Hat Text"/>
              <a:buChar char="●"/>
            </a:pPr>
            <a:r>
              <a:rPr lang="en" sz="600">
                <a:solidFill>
                  <a:srgbClr val="4D4D4D"/>
                </a:solidFill>
                <a:latin typeface="Red Hat Text"/>
                <a:ea typeface="Red Hat Text"/>
                <a:cs typeface="Red Hat Text"/>
                <a:sym typeface="Red Hat Text"/>
              </a:rPr>
              <a:t>Compartirá estrategias que el personal, los padres y estudiantes podrán utilizar.</a:t>
            </a:r>
            <a:endParaRPr sz="600">
              <a:solidFill>
                <a:srgbClr val="4D4D4D"/>
              </a:solidFill>
              <a:latin typeface="Red Hat Text"/>
              <a:ea typeface="Red Hat Text"/>
              <a:cs typeface="Red Hat Text"/>
              <a:sym typeface="Red Hat Text"/>
            </a:endParaRPr>
          </a:p>
          <a:p>
            <a:pPr indent="-2667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D4D4D"/>
              </a:buClr>
              <a:buSzPts val="600"/>
              <a:buFont typeface="Red Hat Text"/>
              <a:buChar char="●"/>
            </a:pPr>
            <a:r>
              <a:rPr lang="en" sz="600">
                <a:solidFill>
                  <a:srgbClr val="4D4D4D"/>
                </a:solidFill>
                <a:latin typeface="Red Hat Text"/>
                <a:ea typeface="Red Hat Text"/>
                <a:cs typeface="Red Hat Text"/>
                <a:sym typeface="Red Hat Text"/>
              </a:rPr>
              <a:t>Explicará cómo los padres y maestros se pueden comunicar sobre el progreso estudiantil.</a:t>
            </a:r>
            <a:endParaRPr sz="600">
              <a:solidFill>
                <a:srgbClr val="4D4D4D"/>
              </a:solidFill>
              <a:latin typeface="Red Hat Text"/>
              <a:ea typeface="Red Hat Text"/>
              <a:cs typeface="Red Hat Text"/>
              <a:sym typeface="Red Hat Text"/>
            </a:endParaRPr>
          </a:p>
          <a:p>
            <a:pPr indent="-2667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D4D4D"/>
              </a:buClr>
              <a:buSzPts val="600"/>
              <a:buFont typeface="Red Hat Text"/>
              <a:buChar char="●"/>
            </a:pPr>
            <a:r>
              <a:rPr lang="en" sz="600">
                <a:solidFill>
                  <a:srgbClr val="4D4D4D"/>
                </a:solidFill>
                <a:latin typeface="Red Hat Text"/>
                <a:ea typeface="Red Hat Text"/>
                <a:cs typeface="Red Hat Text"/>
                <a:sym typeface="Red Hat Text"/>
              </a:rPr>
              <a:t> Describe las oportunidades para que los padres se involucren en la vida académica de sus hijos/as, compartan su opinión con la Escuela Superior Johnson y sean miembros activos de la comunidad escolar.</a:t>
            </a:r>
            <a:endParaRPr sz="600">
              <a:solidFill>
                <a:srgbClr val="4D4D4D"/>
              </a:solidFill>
              <a:latin typeface="Red Hat Text"/>
              <a:ea typeface="Red Hat Text"/>
              <a:cs typeface="Red Hat Text"/>
              <a:sym typeface="Red Hat Text"/>
            </a:endParaRPr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i="1" sz="600">
              <a:solidFill>
                <a:srgbClr val="4D4D4D"/>
              </a:solidFill>
              <a:latin typeface="Red Hat Text"/>
              <a:ea typeface="Red Hat Text"/>
              <a:cs typeface="Red Hat Text"/>
              <a:sym typeface="Red Hat Text"/>
            </a:endParaRPr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i="1" lang="en" sz="600">
                <a:solidFill>
                  <a:srgbClr val="4D4D4D"/>
                </a:solidFill>
                <a:latin typeface="Red Hat Text"/>
                <a:ea typeface="Red Hat Text"/>
                <a:cs typeface="Red Hat Text"/>
                <a:sym typeface="Red Hat Text"/>
              </a:rPr>
              <a:t>Desarrollado de Conjuntamente</a:t>
            </a:r>
            <a:endParaRPr b="1" i="1" sz="600">
              <a:solidFill>
                <a:srgbClr val="4D4D4D"/>
              </a:solidFill>
              <a:latin typeface="Red Hat Text"/>
              <a:ea typeface="Red Hat Text"/>
              <a:cs typeface="Red Hat Text"/>
              <a:sym typeface="Red Hat Text"/>
            </a:endParaRPr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i="1" sz="600">
              <a:solidFill>
                <a:srgbClr val="4D4D4D"/>
              </a:solidFill>
              <a:latin typeface="Red Hat Text"/>
              <a:ea typeface="Red Hat Text"/>
              <a:cs typeface="Red Hat Text"/>
              <a:sym typeface="Red Hat Text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600">
                <a:solidFill>
                  <a:srgbClr val="4D4D4D"/>
                </a:solidFill>
                <a:latin typeface="Red Hat Text"/>
                <a:ea typeface="Red Hat Text"/>
                <a:cs typeface="Red Hat Text"/>
                <a:sym typeface="Red Hat Text"/>
              </a:rPr>
              <a:t>Este convenio fue desarrollado conjuntamente por la comunidad de la Academia Lanier College &amp; Career (maestros, padres y estudiantes). Los maestros recomendaron recursos académicos y estrategias para el éxito, los padres sugirieron temas para las reuniones mensuales de padres y maneras para fortalecer la comunicación entre las familias y la escuela, y los estudiantes recomendaron los recursos que son más útiles para ellos. Las reuniones se llevan a cabo cada año para revisar el convenio y hacer cambios basados en las necesidades de los estudiantes.</a:t>
            </a:r>
            <a:endParaRPr sz="600">
              <a:solidFill>
                <a:srgbClr val="4D4D4D"/>
              </a:solidFill>
              <a:latin typeface="Red Hat Text"/>
              <a:ea typeface="Red Hat Text"/>
              <a:cs typeface="Red Hat Text"/>
              <a:sym typeface="Red Hat Text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600">
              <a:solidFill>
                <a:srgbClr val="4D4D4D"/>
              </a:solidFill>
              <a:latin typeface="Red Hat Text"/>
              <a:ea typeface="Red Hat Text"/>
              <a:cs typeface="Red Hat Text"/>
              <a:sym typeface="Red Hat Text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600">
                <a:solidFill>
                  <a:srgbClr val="4D4D4D"/>
                </a:solidFill>
                <a:latin typeface="Red Hat Text"/>
                <a:ea typeface="Red Hat Text"/>
                <a:cs typeface="Red Hat Text"/>
                <a:sym typeface="Red Hat Text"/>
              </a:rPr>
              <a:t>Por favor déjenos saber si necesita ayuda con transporte o cuidado infantil para poder participar en nuestros programas.</a:t>
            </a:r>
            <a:endParaRPr sz="600">
              <a:solidFill>
                <a:srgbClr val="4D4D4D"/>
              </a:solidFill>
              <a:latin typeface="Red Hat Text"/>
              <a:ea typeface="Red Hat Text"/>
              <a:cs typeface="Red Hat Text"/>
              <a:sym typeface="Red Hat Text"/>
            </a:endParaRPr>
          </a:p>
          <a:p>
            <a:pPr indent="0" lvl="0" marL="0" rtl="0" algn="ctr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i="1" lang="en" sz="600">
                <a:solidFill>
                  <a:srgbClr val="4D4D4D"/>
                </a:solidFill>
                <a:latin typeface="Red Hat Text"/>
                <a:ea typeface="Red Hat Text"/>
                <a:cs typeface="Red Hat Text"/>
                <a:sym typeface="Red Hat Text"/>
              </a:rPr>
              <a:t> </a:t>
            </a:r>
            <a:r>
              <a:rPr b="1" i="1" lang="en" sz="600">
                <a:solidFill>
                  <a:schemeClr val="dk1"/>
                </a:solidFill>
                <a:latin typeface="Red Hat Text"/>
                <a:ea typeface="Red Hat Text"/>
                <a:cs typeface="Red Hat Text"/>
                <a:sym typeface="Red Hat Text"/>
              </a:rPr>
              <a:t>Comunicación sobre el Aprendizaje del Estudiante</a:t>
            </a:r>
            <a:r>
              <a:rPr b="1" lang="en" sz="600">
                <a:solidFill>
                  <a:srgbClr val="4D4D4D"/>
                </a:solidFill>
                <a:latin typeface="Red Hat Text"/>
                <a:ea typeface="Red Hat Text"/>
                <a:cs typeface="Red Hat Text"/>
                <a:sym typeface="Red Hat Text"/>
              </a:rPr>
              <a:t> </a:t>
            </a:r>
            <a:endParaRPr b="1" sz="600">
              <a:solidFill>
                <a:srgbClr val="4D4D4D"/>
              </a:solidFill>
              <a:latin typeface="Red Hat Text"/>
              <a:ea typeface="Red Hat Text"/>
              <a:cs typeface="Red Hat Text"/>
              <a:sym typeface="Red Hat Text"/>
            </a:endParaRPr>
          </a:p>
          <a:p>
            <a:pPr indent="0" lvl="0" marL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" sz="600">
                <a:solidFill>
                  <a:srgbClr val="4D4D4D"/>
                </a:solidFill>
                <a:latin typeface="Red Hat Text"/>
                <a:ea typeface="Red Hat Text"/>
                <a:cs typeface="Red Hat Text"/>
                <a:sym typeface="Red Hat Text"/>
              </a:rPr>
              <a:t>LCCA se compromete a una comunicación bidireccional entre la escuela y los padres continua sobre el aprendizaje de los estudiantes. Algunas de las maneras en que nos podríamos comunicar con ustedes incluyen: cartas, correos, calendario escolar, agendas estudiantiles, llamadas telefónicas, correos electrónicos, conferencias entre padres-maestros, mensajes por el Infinite Campus, páginas de los maestros Canvas y páginas de Internet de la escuela y el distrito. </a:t>
            </a:r>
            <a:endParaRPr b="1" i="1" sz="600">
              <a:solidFill>
                <a:schemeClr val="dk1"/>
              </a:solidFill>
              <a:latin typeface="Red Hat Text"/>
              <a:ea typeface="Red Hat Text"/>
              <a:cs typeface="Red Hat Text"/>
              <a:sym typeface="Red Hat Text"/>
            </a:endParaRPr>
          </a:p>
        </p:txBody>
      </p:sp>
      <p:sp>
        <p:nvSpPr>
          <p:cNvPr id="68" name="Google Shape;68;p14"/>
          <p:cNvSpPr/>
          <p:nvPr/>
        </p:nvSpPr>
        <p:spPr>
          <a:xfrm>
            <a:off x="3115625" y="3939200"/>
            <a:ext cx="5827200" cy="1118700"/>
          </a:xfrm>
          <a:prstGeom prst="rect">
            <a:avLst/>
          </a:prstGeom>
          <a:noFill/>
          <a:ln cap="flat" cmpd="sng" w="9525">
            <a:solidFill>
              <a:srgbClr val="498D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700">
                <a:latin typeface="Red Hat Text"/>
                <a:ea typeface="Red Hat Text"/>
                <a:cs typeface="Red Hat Text"/>
                <a:sym typeface="Red Hat Text"/>
              </a:rPr>
              <a:t>¡Vamos a Permanecer en Contacto!</a:t>
            </a:r>
            <a:endParaRPr b="1" sz="700">
              <a:latin typeface="Red Hat Text"/>
              <a:ea typeface="Red Hat Text"/>
              <a:cs typeface="Red Hat Text"/>
              <a:sym typeface="Red Hat Text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700">
              <a:latin typeface="Red Hat Text"/>
              <a:ea typeface="Red Hat Text"/>
              <a:cs typeface="Red Hat Text"/>
              <a:sym typeface="Red Hat Tex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700">
                <a:latin typeface="Red Hat Text"/>
                <a:ea typeface="Red Hat Text"/>
                <a:cs typeface="Red Hat Text"/>
                <a:sym typeface="Red Hat Text"/>
              </a:rPr>
              <a:t>Instructora de Graduación: Jodi.Samples@hallco.org </a:t>
            </a:r>
            <a:endParaRPr sz="700">
              <a:latin typeface="Red Hat Text"/>
              <a:ea typeface="Red Hat Text"/>
              <a:cs typeface="Red Hat Text"/>
              <a:sym typeface="Red Hat Tex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700">
                <a:latin typeface="Red Hat Text"/>
                <a:ea typeface="Red Hat Text"/>
                <a:cs typeface="Red Hat Text"/>
                <a:sym typeface="Red Hat Text"/>
              </a:rPr>
              <a:t>Consejero: </a:t>
            </a:r>
            <a:r>
              <a:rPr lang="en" sz="700" u="sng">
                <a:solidFill>
                  <a:schemeClr val="hlink"/>
                </a:solidFill>
                <a:latin typeface="Red Hat Text"/>
                <a:ea typeface="Red Hat Text"/>
                <a:cs typeface="Red Hat Text"/>
                <a:sym typeface="Red Hat Text"/>
                <a:hlinkClick r:id="rId3"/>
              </a:rPr>
              <a:t>George.Johnson@hallco.org</a:t>
            </a:r>
            <a:r>
              <a:rPr lang="en" sz="700">
                <a:latin typeface="Red Hat Text"/>
                <a:ea typeface="Red Hat Text"/>
                <a:cs typeface="Red Hat Text"/>
                <a:sym typeface="Red Hat Text"/>
              </a:rPr>
              <a:t> </a:t>
            </a:r>
            <a:endParaRPr sz="700">
              <a:latin typeface="Red Hat Text"/>
              <a:ea typeface="Red Hat Text"/>
              <a:cs typeface="Red Hat Text"/>
              <a:sym typeface="Red Hat Tex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700">
                <a:latin typeface="Red Hat Text"/>
                <a:ea typeface="Red Hat Text"/>
                <a:cs typeface="Red Hat Text"/>
                <a:sym typeface="Red Hat Text"/>
              </a:rPr>
              <a:t>Consejera de 9° -11°: </a:t>
            </a:r>
            <a:r>
              <a:rPr lang="en" sz="700" u="sng">
                <a:solidFill>
                  <a:schemeClr val="hlink"/>
                </a:solidFill>
                <a:latin typeface="Red Hat Text"/>
                <a:ea typeface="Red Hat Text"/>
                <a:cs typeface="Red Hat Text"/>
                <a:sym typeface="Red Hat Text"/>
                <a:hlinkClick r:id="rId4"/>
              </a:rPr>
              <a:t>Laren.</a:t>
            </a:r>
            <a:r>
              <a:rPr lang="en" sz="700" u="sng">
                <a:solidFill>
                  <a:schemeClr val="hlink"/>
                </a:solidFill>
                <a:latin typeface="Red Hat Text"/>
                <a:ea typeface="Red Hat Text"/>
                <a:cs typeface="Red Hat Text"/>
                <a:sym typeface="Red Hat Text"/>
                <a:hlinkClick r:id="rId5"/>
              </a:rPr>
              <a:t>Chapman</a:t>
            </a:r>
            <a:r>
              <a:rPr lang="en" sz="700" u="sng">
                <a:solidFill>
                  <a:schemeClr val="hlink"/>
                </a:solidFill>
                <a:latin typeface="Red Hat Text"/>
                <a:ea typeface="Red Hat Text"/>
                <a:cs typeface="Red Hat Text"/>
                <a:sym typeface="Red Hat Text"/>
                <a:hlinkClick r:id="rId6"/>
              </a:rPr>
              <a:t>@hallco.org</a:t>
            </a:r>
            <a:r>
              <a:rPr lang="en" sz="700">
                <a:latin typeface="Red Hat Text"/>
                <a:ea typeface="Red Hat Text"/>
                <a:cs typeface="Red Hat Text"/>
                <a:sym typeface="Red Hat Text"/>
              </a:rPr>
              <a:t> </a:t>
            </a:r>
            <a:endParaRPr sz="700">
              <a:latin typeface="Red Hat Text"/>
              <a:ea typeface="Red Hat Text"/>
              <a:cs typeface="Red Hat Text"/>
              <a:sym typeface="Red Hat Tex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700">
                <a:latin typeface="Red Hat Text"/>
                <a:ea typeface="Red Hat Text"/>
                <a:cs typeface="Red Hat Text"/>
                <a:sym typeface="Red Hat Text"/>
              </a:rPr>
              <a:t>Consejera 12° Grado:  </a:t>
            </a:r>
            <a:r>
              <a:rPr lang="en" sz="700" u="sng">
                <a:solidFill>
                  <a:schemeClr val="hlink"/>
                </a:solidFill>
                <a:latin typeface="Red Hat Text"/>
                <a:ea typeface="Red Hat Text"/>
                <a:cs typeface="Red Hat Text"/>
                <a:sym typeface="Red Hat Text"/>
                <a:hlinkClick r:id="rId7"/>
              </a:rPr>
              <a:t>Leigh.Cumiskey@hallco.org</a:t>
            </a:r>
            <a:r>
              <a:rPr lang="en" sz="700">
                <a:latin typeface="Red Hat Text"/>
                <a:ea typeface="Red Hat Text"/>
                <a:cs typeface="Red Hat Text"/>
                <a:sym typeface="Red Hat Text"/>
              </a:rPr>
              <a:t> </a:t>
            </a:r>
            <a:endParaRPr sz="700">
              <a:latin typeface="Red Hat Text"/>
              <a:ea typeface="Red Hat Text"/>
              <a:cs typeface="Red Hat Text"/>
              <a:sym typeface="Red Hat Tex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700">
              <a:latin typeface="Red Hat Text"/>
              <a:ea typeface="Red Hat Text"/>
              <a:cs typeface="Red Hat Text"/>
              <a:sym typeface="Red Hat Tex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600">
                <a:latin typeface="Red Hat Text"/>
                <a:ea typeface="Red Hat Text"/>
                <a:cs typeface="Red Hat Text"/>
                <a:sym typeface="Red Hat Text"/>
              </a:rPr>
              <a:t>Esté atento/a a las actualizaciones de la escuela enviadas por teléfono y correo electrónico usando Infinite Campus Messenger, anuncios personales de maestros/as usando la página Canvas y la aplicación Remind. Los correos de las maestros/as son nombre.apellido@hallco.org. Un directorio completo de direcciones de correo electrónico se encuentra en la sección "Conozca a los maestros/as" en nuestro sitio web lcca.hallco.org.</a:t>
            </a:r>
            <a:endParaRPr sz="600">
              <a:latin typeface="Red Hat Text"/>
              <a:ea typeface="Red Hat Text"/>
              <a:cs typeface="Red Hat Text"/>
              <a:sym typeface="Red Hat Text"/>
            </a:endParaRPr>
          </a:p>
        </p:txBody>
      </p:sp>
      <p:sp>
        <p:nvSpPr>
          <p:cNvPr id="69" name="Google Shape;69;p14"/>
          <p:cNvSpPr/>
          <p:nvPr/>
        </p:nvSpPr>
        <p:spPr>
          <a:xfrm>
            <a:off x="3115600" y="74550"/>
            <a:ext cx="5827200" cy="3768600"/>
          </a:xfrm>
          <a:prstGeom prst="rect">
            <a:avLst/>
          </a:prstGeom>
          <a:noFill/>
          <a:ln cap="flat" cmpd="sng" w="9525">
            <a:solidFill>
              <a:srgbClr val="498D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i="1" lang="en" sz="500">
                <a:solidFill>
                  <a:schemeClr val="dk1"/>
                </a:solidFill>
                <a:latin typeface="Red Hat Text"/>
                <a:ea typeface="Red Hat Text"/>
                <a:cs typeface="Red Hat Text"/>
                <a:sym typeface="Red Hat Text"/>
              </a:rPr>
              <a:t>Actividades para Fortalecer la Asociación</a:t>
            </a:r>
            <a:endParaRPr b="1" i="1" sz="500">
              <a:solidFill>
                <a:schemeClr val="dk1"/>
              </a:solidFill>
              <a:latin typeface="Red Hat Text"/>
              <a:ea typeface="Red Hat Text"/>
              <a:cs typeface="Red Hat Text"/>
              <a:sym typeface="Red Hat Text"/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500">
                <a:solidFill>
                  <a:schemeClr val="dk1"/>
                </a:solidFill>
                <a:latin typeface="Red Hat Text"/>
                <a:ea typeface="Red Hat Text"/>
                <a:cs typeface="Red Hat Text"/>
                <a:sym typeface="Red Hat Text"/>
              </a:rPr>
              <a:t>Vea la página de LCCA para los días/horas específicos --</a:t>
            </a:r>
            <a:r>
              <a:rPr b="1" lang="en" sz="500">
                <a:solidFill>
                  <a:schemeClr val="dk1"/>
                </a:solidFill>
                <a:uFill>
                  <a:noFill/>
                </a:uFill>
                <a:latin typeface="Red Hat Text"/>
                <a:ea typeface="Red Hat Text"/>
                <a:cs typeface="Red Hat Text"/>
                <a:sym typeface="Red Hat Text"/>
                <a:hlinkClick r:id="rId8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 </a:t>
            </a:r>
            <a:r>
              <a:rPr b="1" lang="en" sz="500" u="sng">
                <a:solidFill>
                  <a:schemeClr val="hlink"/>
                </a:solidFill>
                <a:latin typeface="Red Hat Text"/>
                <a:ea typeface="Red Hat Text"/>
                <a:cs typeface="Red Hat Text"/>
                <a:sym typeface="Red Hat Text"/>
                <a:hlinkClick r:id="rId9"/>
              </a:rPr>
              <a:t>lcca.hallco.org</a:t>
            </a:r>
            <a:endParaRPr b="1" sz="500" u="sng">
              <a:solidFill>
                <a:schemeClr val="hlink"/>
              </a:solidFill>
              <a:latin typeface="Red Hat Text"/>
              <a:ea typeface="Red Hat Text"/>
              <a:cs typeface="Red Hat Text"/>
              <a:sym typeface="Red Hat Text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500">
                <a:solidFill>
                  <a:schemeClr val="dk1"/>
                </a:solidFill>
                <a:latin typeface="Red Hat Text"/>
                <a:ea typeface="Red Hat Text"/>
                <a:cs typeface="Red Hat Text"/>
                <a:sym typeface="Red Hat Text"/>
              </a:rPr>
              <a:t> </a:t>
            </a:r>
            <a:r>
              <a:rPr lang="en" sz="600">
                <a:solidFill>
                  <a:schemeClr val="dk1"/>
                </a:solidFill>
                <a:latin typeface="Red Hat Text"/>
                <a:ea typeface="Red Hat Text"/>
                <a:cs typeface="Red Hat Text"/>
                <a:sym typeface="Red Hat Text"/>
              </a:rPr>
              <a:t>✓ </a:t>
            </a:r>
            <a:r>
              <a:rPr lang="en" sz="500">
                <a:solidFill>
                  <a:schemeClr val="dk1"/>
                </a:solidFill>
                <a:latin typeface="Red Hat Text"/>
                <a:ea typeface="Red Hat Text"/>
                <a:cs typeface="Red Hat Text"/>
                <a:sym typeface="Red Hat Text"/>
              </a:rPr>
              <a:t>Casa Abierta – 29 de julio, 2024  de 4pm-7pm</a:t>
            </a:r>
            <a:endParaRPr sz="500">
              <a:solidFill>
                <a:schemeClr val="dk1"/>
              </a:solidFill>
              <a:latin typeface="Red Hat Text"/>
              <a:ea typeface="Red Hat Text"/>
              <a:cs typeface="Red Hat Text"/>
              <a:sym typeface="Red Hat Text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500">
                <a:solidFill>
                  <a:schemeClr val="dk1"/>
                </a:solidFill>
                <a:latin typeface="Red Hat Text"/>
                <a:ea typeface="Red Hat Text"/>
                <a:cs typeface="Red Hat Text"/>
                <a:sym typeface="Red Hat Text"/>
              </a:rPr>
              <a:t>        o    Conozca a los maestros y el personal de la escuela mientras recibe sugerencias y estrategias para asegurarse del éxito académico de su hijo para este año escolar. </a:t>
            </a:r>
            <a:endParaRPr sz="500">
              <a:solidFill>
                <a:schemeClr val="dk1"/>
              </a:solidFill>
              <a:latin typeface="Red Hat Text"/>
              <a:ea typeface="Red Hat Text"/>
              <a:cs typeface="Red Hat Text"/>
              <a:sym typeface="Red Hat Text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500">
                <a:solidFill>
                  <a:schemeClr val="dk1"/>
                </a:solidFill>
                <a:latin typeface="Red Hat Text"/>
                <a:ea typeface="Red Hat Text"/>
                <a:cs typeface="Red Hat Text"/>
                <a:sym typeface="Red Hat Text"/>
              </a:rPr>
              <a:t> </a:t>
            </a:r>
            <a:r>
              <a:rPr lang="en" sz="600">
                <a:solidFill>
                  <a:schemeClr val="dk1"/>
                </a:solidFill>
                <a:latin typeface="Red Hat Text"/>
                <a:ea typeface="Red Hat Text"/>
                <a:cs typeface="Red Hat Text"/>
                <a:sym typeface="Red Hat Text"/>
              </a:rPr>
              <a:t>✓ </a:t>
            </a:r>
            <a:r>
              <a:rPr lang="en" sz="500">
                <a:solidFill>
                  <a:schemeClr val="dk1"/>
                </a:solidFill>
                <a:latin typeface="Red Hat Text"/>
                <a:ea typeface="Red Hat Text"/>
                <a:cs typeface="Red Hat Text"/>
                <a:sym typeface="Red Hat Text"/>
              </a:rPr>
              <a:t>Conceptos Básicos de Regreso a la Escuela:  Ayudar a su Estudiante a tener Éxito en la Escuela Superior -  15 de agosto, 2024 6 p.m.</a:t>
            </a:r>
            <a:endParaRPr sz="500">
              <a:solidFill>
                <a:schemeClr val="dk1"/>
              </a:solidFill>
              <a:latin typeface="Red Hat Text"/>
              <a:ea typeface="Red Hat Text"/>
              <a:cs typeface="Red Hat Text"/>
              <a:sym typeface="Red Hat Text"/>
            </a:endParaRPr>
          </a:p>
          <a:p>
            <a:pPr indent="11430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500">
                <a:solidFill>
                  <a:schemeClr val="dk1"/>
                </a:solidFill>
                <a:latin typeface="Red Hat Text"/>
                <a:ea typeface="Red Hat Text"/>
                <a:cs typeface="Red Hat Text"/>
                <a:sym typeface="Red Hat Text"/>
              </a:rPr>
              <a:t>o   Los padres y las familias recibirán información sobre los créditos, los horarios de clase y las expectativas de toda la escuela</a:t>
            </a:r>
            <a:endParaRPr sz="500">
              <a:solidFill>
                <a:schemeClr val="dk1"/>
              </a:solidFill>
              <a:latin typeface="Red Hat Text"/>
              <a:ea typeface="Red Hat Text"/>
              <a:cs typeface="Red Hat Text"/>
              <a:sym typeface="Red Hat Text"/>
            </a:endParaRPr>
          </a:p>
          <a:p>
            <a:pPr indent="0" lvl="0" marL="1143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500">
                <a:solidFill>
                  <a:schemeClr val="dk1"/>
                </a:solidFill>
                <a:latin typeface="Red Hat Text"/>
                <a:ea typeface="Red Hat Text"/>
                <a:cs typeface="Red Hat Text"/>
                <a:sym typeface="Red Hat Text"/>
              </a:rPr>
              <a:t>o   Los padres y las familias reciben información sobre cómo se incorpora la tecnología en el salón de clases y cómo los padres pueden apoyar a sus estudiantes en el uso de la tecnología en el hogar.</a:t>
            </a:r>
            <a:endParaRPr sz="500">
              <a:solidFill>
                <a:schemeClr val="dk1"/>
              </a:solidFill>
              <a:latin typeface="Red Hat Text"/>
              <a:ea typeface="Red Hat Text"/>
              <a:cs typeface="Red Hat Text"/>
              <a:sym typeface="Red Hat Text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500">
                <a:solidFill>
                  <a:schemeClr val="dk1"/>
                </a:solidFill>
                <a:latin typeface="Red Hat Text"/>
                <a:ea typeface="Red Hat Text"/>
                <a:cs typeface="Red Hat Text"/>
                <a:sym typeface="Red Hat Text"/>
              </a:rPr>
              <a:t> </a:t>
            </a:r>
            <a:r>
              <a:rPr lang="en" sz="600">
                <a:solidFill>
                  <a:schemeClr val="dk1"/>
                </a:solidFill>
                <a:latin typeface="Red Hat Text"/>
                <a:ea typeface="Red Hat Text"/>
                <a:cs typeface="Red Hat Text"/>
                <a:sym typeface="Red Hat Text"/>
              </a:rPr>
              <a:t>✓</a:t>
            </a:r>
            <a:r>
              <a:rPr lang="en" sz="500">
                <a:solidFill>
                  <a:schemeClr val="dk1"/>
                </a:solidFill>
                <a:latin typeface="Red Hat Text"/>
                <a:ea typeface="Red Hat Text"/>
                <a:cs typeface="Red Hat Text"/>
                <a:sym typeface="Red Hat Text"/>
              </a:rPr>
              <a:t> Reunión Anual de Título I – 3 de octubre, 2024</a:t>
            </a:r>
            <a:endParaRPr sz="500">
              <a:solidFill>
                <a:schemeClr val="dk1"/>
              </a:solidFill>
              <a:latin typeface="Red Hat Text"/>
              <a:ea typeface="Red Hat Text"/>
              <a:cs typeface="Red Hat Text"/>
              <a:sym typeface="Red Hat Text"/>
            </a:endParaRPr>
          </a:p>
          <a:p>
            <a:pPr indent="0" lvl="0" marL="1143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500">
                <a:solidFill>
                  <a:schemeClr val="dk1"/>
                </a:solidFill>
                <a:latin typeface="Red Hat Text"/>
                <a:ea typeface="Red Hat Text"/>
                <a:cs typeface="Red Hat Text"/>
                <a:sym typeface="Red Hat Text"/>
              </a:rPr>
              <a:t>o   Se invita a los padres a aprender sobre nuestro programa Título I, incluida nuestra política de participación de padres y familias, el plan de mejoramiento escolar, el presupuesto de Título 1, el  presupuesto de participación de padres y familias y el convenio entre escuela y padres. </a:t>
            </a:r>
            <a:endParaRPr sz="500">
              <a:solidFill>
                <a:schemeClr val="dk1"/>
              </a:solidFill>
              <a:latin typeface="Red Hat Text"/>
              <a:ea typeface="Red Hat Text"/>
              <a:cs typeface="Red Hat Text"/>
              <a:sym typeface="Red Hat Text"/>
            </a:endParaRPr>
          </a:p>
          <a:p>
            <a:pPr indent="11430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500">
                <a:solidFill>
                  <a:schemeClr val="dk1"/>
                </a:solidFill>
                <a:latin typeface="Red Hat Text"/>
                <a:ea typeface="Red Hat Text"/>
                <a:cs typeface="Red Hat Text"/>
                <a:sym typeface="Red Hat Text"/>
              </a:rPr>
              <a:t>o   Dos opciones para asistir:</a:t>
            </a:r>
            <a:endParaRPr sz="500">
              <a:solidFill>
                <a:schemeClr val="dk1"/>
              </a:solidFill>
              <a:latin typeface="Red Hat Text"/>
              <a:ea typeface="Red Hat Text"/>
              <a:cs typeface="Red Hat Text"/>
              <a:sym typeface="Red Hat Text"/>
            </a:endParaRPr>
          </a:p>
          <a:p>
            <a:pPr indent="0" lvl="0" marL="314325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500">
                <a:solidFill>
                  <a:schemeClr val="dk1"/>
                </a:solidFill>
                <a:latin typeface="Red Hat Text"/>
                <a:ea typeface="Red Hat Text"/>
                <a:cs typeface="Red Hat Text"/>
                <a:sym typeface="Red Hat Text"/>
              </a:rPr>
              <a:t>-   Únase a la reunión de Zoom a las 9:30am (consulte la invitación a la Reunión del Título I para obtener los códigos de la reunión de Zoom)</a:t>
            </a:r>
            <a:endParaRPr sz="500">
              <a:solidFill>
                <a:schemeClr val="dk1"/>
              </a:solidFill>
              <a:latin typeface="Red Hat Text"/>
              <a:ea typeface="Red Hat Text"/>
              <a:cs typeface="Red Hat Text"/>
              <a:sym typeface="Red Hat Text"/>
            </a:endParaRPr>
          </a:p>
          <a:p>
            <a:pPr indent="0" lvl="0" marL="314325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500">
                <a:solidFill>
                  <a:schemeClr val="dk1"/>
                </a:solidFill>
                <a:latin typeface="Red Hat Text"/>
                <a:ea typeface="Red Hat Text"/>
                <a:cs typeface="Red Hat Text"/>
                <a:sym typeface="Red Hat Text"/>
              </a:rPr>
              <a:t>-   Asistir en persona a las 6:00pm </a:t>
            </a:r>
            <a:endParaRPr sz="500">
              <a:solidFill>
                <a:schemeClr val="dk1"/>
              </a:solidFill>
              <a:latin typeface="Red Hat Text"/>
              <a:ea typeface="Red Hat Text"/>
              <a:cs typeface="Red Hat Text"/>
              <a:sym typeface="Red Hat Text"/>
            </a:endParaRPr>
          </a:p>
          <a:p>
            <a:pPr indent="0" lvl="0" marL="1143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600">
                <a:solidFill>
                  <a:schemeClr val="dk1"/>
                </a:solidFill>
                <a:latin typeface="Red Hat Text"/>
                <a:ea typeface="Red Hat Text"/>
                <a:cs typeface="Red Hat Text"/>
                <a:sym typeface="Red Hat Text"/>
              </a:rPr>
              <a:t>✓ </a:t>
            </a:r>
            <a:r>
              <a:rPr lang="en" sz="500">
                <a:solidFill>
                  <a:schemeClr val="dk1"/>
                </a:solidFill>
                <a:latin typeface="Red Hat Text"/>
                <a:ea typeface="Red Hat Text"/>
                <a:cs typeface="Red Hat Text"/>
                <a:sym typeface="Red Hat Text"/>
              </a:rPr>
              <a:t>Noche de Programas:  Obtener información sobre los diferentes programas académicos que ofrece LCCA – 16 de enero, 2025  6pm                                                                                                                                   o   Los padres y las familias reciben información sobre las clases requeridas para la graduación, </a:t>
            </a:r>
            <a:r>
              <a:rPr lang="en" sz="800">
                <a:solidFill>
                  <a:schemeClr val="dk1"/>
                </a:solidFill>
                <a:latin typeface="Red Hat Text"/>
                <a:ea typeface="Red Hat Text"/>
                <a:cs typeface="Red Hat Text"/>
                <a:sym typeface="Red Hat Text"/>
              </a:rPr>
              <a:t> </a:t>
            </a:r>
            <a:r>
              <a:rPr lang="en" sz="500">
                <a:solidFill>
                  <a:schemeClr val="dk1"/>
                </a:solidFill>
                <a:latin typeface="Red Hat Text"/>
                <a:ea typeface="Red Hat Text"/>
                <a:cs typeface="Red Hat Text"/>
                <a:sym typeface="Red Hat Text"/>
              </a:rPr>
              <a:t>los tipos de evaluaciones en los cursos académicos &amp; opciones CTAE y otros  programas académicos disponibles para los estudiantes en LCCA.</a:t>
            </a:r>
            <a:endParaRPr sz="500">
              <a:solidFill>
                <a:schemeClr val="dk1"/>
              </a:solidFill>
              <a:latin typeface="Red Hat Text"/>
              <a:ea typeface="Red Hat Text"/>
              <a:cs typeface="Red Hat Text"/>
              <a:sym typeface="Red Hat Text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600">
                <a:solidFill>
                  <a:schemeClr val="dk1"/>
                </a:solidFill>
                <a:latin typeface="Red Hat Text"/>
                <a:ea typeface="Red Hat Text"/>
                <a:cs typeface="Red Hat Text"/>
                <a:sym typeface="Red Hat Text"/>
              </a:rPr>
              <a:t>✓ </a:t>
            </a:r>
            <a:r>
              <a:rPr lang="en" sz="500">
                <a:solidFill>
                  <a:schemeClr val="dk1"/>
                </a:solidFill>
                <a:latin typeface="Red Hat Text"/>
                <a:ea typeface="Red Hat Text"/>
                <a:cs typeface="Red Hat Text"/>
                <a:sym typeface="Red Hat Text"/>
              </a:rPr>
              <a:t>Noche de Matemáticas y Alfabetización de LCCA – 27 de febrero, 2025, 6pm</a:t>
            </a:r>
            <a:endParaRPr sz="500">
              <a:solidFill>
                <a:schemeClr val="dk1"/>
              </a:solidFill>
              <a:latin typeface="Red Hat Text"/>
              <a:ea typeface="Red Hat Text"/>
              <a:cs typeface="Red Hat Text"/>
              <a:sym typeface="Red Hat Text"/>
            </a:endParaRPr>
          </a:p>
          <a:p>
            <a:pPr indent="11430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500">
                <a:solidFill>
                  <a:schemeClr val="dk1"/>
                </a:solidFill>
                <a:latin typeface="Red Hat Text"/>
                <a:ea typeface="Red Hat Text"/>
                <a:cs typeface="Red Hat Text"/>
                <a:sym typeface="Red Hat Text"/>
              </a:rPr>
              <a:t>o   Los padres y las familias reciben información que explica  cómo la alfabetización y la matemáticas van de la mano para contribuir al éxito del estudiante y  también </a:t>
            </a:r>
            <a:r>
              <a:rPr lang="en" sz="500">
                <a:solidFill>
                  <a:schemeClr val="dk1"/>
                </a:solidFill>
                <a:latin typeface="Red Hat Text"/>
                <a:ea typeface="Red Hat Text"/>
                <a:cs typeface="Red Hat Text"/>
                <a:sym typeface="Red Hat Text"/>
              </a:rPr>
              <a:t>recibirán</a:t>
            </a:r>
            <a:r>
              <a:rPr lang="en" sz="500">
                <a:solidFill>
                  <a:schemeClr val="dk1"/>
                </a:solidFill>
                <a:latin typeface="Red Hat Text"/>
                <a:ea typeface="Red Hat Text"/>
                <a:cs typeface="Red Hat Text"/>
                <a:sym typeface="Red Hat Text"/>
              </a:rPr>
              <a:t>  libros nuevos gratis.</a:t>
            </a:r>
            <a:r>
              <a:rPr lang="en" sz="200">
                <a:solidFill>
                  <a:schemeClr val="dk1"/>
                </a:solidFill>
                <a:latin typeface="Red Hat Text"/>
                <a:ea typeface="Red Hat Text"/>
                <a:cs typeface="Red Hat Text"/>
                <a:sym typeface="Red Hat Text"/>
              </a:rPr>
              <a:t> .</a:t>
            </a:r>
            <a:endParaRPr sz="200">
              <a:solidFill>
                <a:schemeClr val="dk1"/>
              </a:solidFill>
              <a:latin typeface="Red Hat Text"/>
              <a:ea typeface="Red Hat Text"/>
              <a:cs typeface="Red Hat Text"/>
              <a:sym typeface="Red Hat Text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600">
                <a:solidFill>
                  <a:schemeClr val="dk1"/>
                </a:solidFill>
                <a:latin typeface="Red Hat Text"/>
                <a:ea typeface="Red Hat Text"/>
                <a:cs typeface="Red Hat Text"/>
                <a:sym typeface="Red Hat Text"/>
              </a:rPr>
              <a:t>✓ </a:t>
            </a:r>
            <a:r>
              <a:rPr lang="en" sz="500">
                <a:solidFill>
                  <a:schemeClr val="dk1"/>
                </a:solidFill>
                <a:latin typeface="Red Hat Text"/>
                <a:ea typeface="Red Hat Text"/>
                <a:cs typeface="Red Hat Text"/>
                <a:sym typeface="Red Hat Text"/>
              </a:rPr>
              <a:t>Reunión de Participación de Padres y Familias de Título I- 17 de abril, 2025 6pm</a:t>
            </a:r>
            <a:endParaRPr sz="500">
              <a:solidFill>
                <a:schemeClr val="dk1"/>
              </a:solidFill>
              <a:latin typeface="Red Hat Text"/>
              <a:ea typeface="Red Hat Text"/>
              <a:cs typeface="Red Hat Text"/>
              <a:sym typeface="Red Hat Text"/>
            </a:endParaRPr>
          </a:p>
          <a:p>
            <a:pPr indent="0" lvl="0" marL="1143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500">
                <a:solidFill>
                  <a:schemeClr val="dk1"/>
                </a:solidFill>
                <a:latin typeface="Red Hat Text"/>
                <a:ea typeface="Red Hat Text"/>
                <a:cs typeface="Red Hat Text"/>
                <a:sym typeface="Red Hat Text"/>
              </a:rPr>
              <a:t>o   Los padres y las partes interesadas brindan información para el plan de mejora escolar, la política de participación de los padres y la familia, los módulos de capacidad de profesores y personal, el presupuesto de participación de los padres y la familia y el convenio entre la escuela y padres.  </a:t>
            </a:r>
            <a:endParaRPr sz="500">
              <a:solidFill>
                <a:schemeClr val="dk1"/>
              </a:solidFill>
              <a:latin typeface="Red Hat Text"/>
              <a:ea typeface="Red Hat Text"/>
              <a:cs typeface="Red Hat Text"/>
              <a:sym typeface="Red Hat Text"/>
            </a:endParaRPr>
          </a:p>
          <a:p>
            <a:pPr indent="11430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500">
                <a:solidFill>
                  <a:schemeClr val="dk1"/>
                </a:solidFill>
                <a:latin typeface="Red Hat Text"/>
                <a:ea typeface="Red Hat Text"/>
                <a:cs typeface="Red Hat Text"/>
                <a:sym typeface="Red Hat Text"/>
              </a:rPr>
              <a:t>o   Dos opciones para asistir</a:t>
            </a:r>
            <a:endParaRPr sz="500">
              <a:solidFill>
                <a:schemeClr val="dk1"/>
              </a:solidFill>
              <a:latin typeface="Red Hat Text"/>
              <a:ea typeface="Red Hat Text"/>
              <a:cs typeface="Red Hat Text"/>
              <a:sym typeface="Red Hat Text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500">
                <a:solidFill>
                  <a:schemeClr val="dk1"/>
                </a:solidFill>
                <a:latin typeface="Red Hat Text"/>
                <a:ea typeface="Red Hat Text"/>
                <a:cs typeface="Red Hat Text"/>
                <a:sym typeface="Red Hat Text"/>
              </a:rPr>
              <a:t>                     - </a:t>
            </a:r>
            <a:r>
              <a:rPr lang="en" sz="500">
                <a:solidFill>
                  <a:schemeClr val="dk1"/>
                </a:solidFill>
                <a:latin typeface="Red Hat Text"/>
                <a:ea typeface="Red Hat Text"/>
                <a:cs typeface="Red Hat Text"/>
                <a:sym typeface="Red Hat Text"/>
              </a:rPr>
              <a:t> Únase a la reunión de Zoom a las 9:30am (consulte la invitación a la Reunión del Título I para obtener los códigos de la reunión de Zoom)</a:t>
            </a:r>
            <a:endParaRPr sz="500">
              <a:solidFill>
                <a:schemeClr val="dk1"/>
              </a:solidFill>
              <a:latin typeface="Red Hat Text"/>
              <a:ea typeface="Red Hat Text"/>
              <a:cs typeface="Red Hat Text"/>
              <a:sym typeface="Red Hat Text"/>
            </a:endParaRPr>
          </a:p>
          <a:p>
            <a:pPr indent="314325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500">
                <a:solidFill>
                  <a:schemeClr val="dk1"/>
                </a:solidFill>
                <a:latin typeface="Red Hat Text"/>
                <a:ea typeface="Red Hat Text"/>
                <a:cs typeface="Red Hat Text"/>
                <a:sym typeface="Red Hat Text"/>
              </a:rPr>
              <a:t>- Asistir en persona a las 6:00pm </a:t>
            </a:r>
            <a:endParaRPr sz="500">
              <a:solidFill>
                <a:schemeClr val="dk1"/>
              </a:solidFill>
              <a:latin typeface="Red Hat Text"/>
              <a:ea typeface="Red Hat Text"/>
              <a:cs typeface="Red Hat Text"/>
              <a:sym typeface="Red Hat Text"/>
            </a:endParaRPr>
          </a:p>
          <a:p>
            <a:pPr indent="314325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500">
              <a:solidFill>
                <a:schemeClr val="dk1"/>
              </a:solidFill>
              <a:latin typeface="Red Hat Text"/>
              <a:ea typeface="Red Hat Text"/>
              <a:cs typeface="Red Hat Text"/>
              <a:sym typeface="Red Hat Text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500">
                <a:solidFill>
                  <a:schemeClr val="dk1"/>
                </a:solidFill>
                <a:latin typeface="Red Hat Text"/>
                <a:ea typeface="Red Hat Text"/>
                <a:cs typeface="Red Hat Text"/>
                <a:sym typeface="Red Hat Text"/>
              </a:rPr>
              <a:t>Reuniones de Alcance Escolar para Padres de Estudiantes en el 12° grado</a:t>
            </a:r>
            <a:endParaRPr b="1" sz="500">
              <a:solidFill>
                <a:schemeClr val="dk1"/>
              </a:solidFill>
              <a:latin typeface="Red Hat Text"/>
              <a:ea typeface="Red Hat Text"/>
              <a:cs typeface="Red Hat Text"/>
              <a:sym typeface="Red Hat Text"/>
            </a:endParaRPr>
          </a:p>
          <a:p>
            <a:pPr indent="-165100" lvl="0" marL="1778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600">
                <a:solidFill>
                  <a:schemeClr val="dk1"/>
                </a:solidFill>
                <a:latin typeface="Red Hat Text"/>
                <a:ea typeface="Red Hat Text"/>
                <a:cs typeface="Red Hat Text"/>
                <a:sym typeface="Red Hat Text"/>
              </a:rPr>
              <a:t>✓</a:t>
            </a:r>
            <a:r>
              <a:rPr lang="en" sz="500">
                <a:solidFill>
                  <a:schemeClr val="dk1"/>
                </a:solidFill>
                <a:latin typeface="Red Hat Text"/>
                <a:ea typeface="Red Hat Text"/>
                <a:cs typeface="Red Hat Text"/>
                <a:sym typeface="Red Hat Text"/>
              </a:rPr>
              <a:t>Reunión Individual con los Estudiantes de 12°– desde agosto 2024 a mayo 2025</a:t>
            </a:r>
            <a:endParaRPr sz="500">
              <a:solidFill>
                <a:schemeClr val="dk1"/>
              </a:solidFill>
              <a:latin typeface="Red Hat Text"/>
              <a:ea typeface="Red Hat Text"/>
              <a:cs typeface="Red Hat Text"/>
              <a:sym typeface="Red Hat Text"/>
            </a:endParaRPr>
          </a:p>
          <a:p>
            <a:pPr indent="-165100" lvl="0" marL="406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500">
                <a:solidFill>
                  <a:schemeClr val="dk1"/>
                </a:solidFill>
                <a:latin typeface="Red Hat Text"/>
                <a:ea typeface="Red Hat Text"/>
                <a:cs typeface="Red Hat Text"/>
                <a:sym typeface="Red Hat Text"/>
              </a:rPr>
              <a:t>o   Un consejero/a o la instructora de graduación se reúne con cada estudiante para discutir los requisitos de graduación y los planes futuros. Los padres son bienvenidos a asistir a esta reunión</a:t>
            </a:r>
            <a:endParaRPr sz="500">
              <a:solidFill>
                <a:schemeClr val="dk1"/>
              </a:solidFill>
              <a:latin typeface="Red Hat Text"/>
              <a:ea typeface="Red Hat Text"/>
              <a:cs typeface="Red Hat Text"/>
              <a:sym typeface="Red Hat Text"/>
            </a:endParaRPr>
          </a:p>
          <a:p>
            <a:pPr indent="-165100" lvl="0" marL="1778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600">
                <a:solidFill>
                  <a:schemeClr val="dk1"/>
                </a:solidFill>
                <a:latin typeface="Red Hat Text"/>
                <a:ea typeface="Red Hat Text"/>
                <a:cs typeface="Red Hat Text"/>
                <a:sym typeface="Red Hat Text"/>
              </a:rPr>
              <a:t>✓</a:t>
            </a:r>
            <a:r>
              <a:rPr lang="en" sz="500">
                <a:solidFill>
                  <a:schemeClr val="dk1"/>
                </a:solidFill>
                <a:latin typeface="Red Hat Text"/>
                <a:ea typeface="Red Hat Text"/>
                <a:cs typeface="Red Hat Text"/>
                <a:sym typeface="Red Hat Text"/>
              </a:rPr>
              <a:t> Días de </a:t>
            </a:r>
            <a:r>
              <a:rPr lang="en" sz="500">
                <a:solidFill>
                  <a:schemeClr val="dk1"/>
                </a:solidFill>
                <a:latin typeface="Red Hat Text"/>
                <a:ea typeface="Red Hat Text"/>
                <a:cs typeface="Red Hat Text"/>
                <a:sym typeface="Red Hat Text"/>
              </a:rPr>
              <a:t>Admisión</a:t>
            </a:r>
            <a:r>
              <a:rPr lang="en" sz="500">
                <a:solidFill>
                  <a:schemeClr val="dk1"/>
                </a:solidFill>
                <a:latin typeface="Red Hat Text"/>
                <a:ea typeface="Red Hat Text"/>
                <a:cs typeface="Red Hat Text"/>
                <a:sym typeface="Red Hat Text"/>
              </a:rPr>
              <a:t> para la Universidad de North Georgia (UNG) y la Escuela Técnica Lanier Tech. Otono 2024 a Primavera 2025</a:t>
            </a:r>
            <a:endParaRPr sz="500">
              <a:solidFill>
                <a:schemeClr val="dk1"/>
              </a:solidFill>
              <a:latin typeface="Red Hat Text"/>
              <a:ea typeface="Red Hat Text"/>
              <a:cs typeface="Red Hat Text"/>
              <a:sym typeface="Red Hat Text"/>
            </a:endParaRPr>
          </a:p>
          <a:p>
            <a:pPr indent="-165100" lvl="0" marL="406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500">
                <a:solidFill>
                  <a:schemeClr val="dk1"/>
                </a:solidFill>
                <a:latin typeface="Red Hat Text"/>
                <a:ea typeface="Red Hat Text"/>
                <a:cs typeface="Red Hat Text"/>
                <a:sym typeface="Red Hat Text"/>
              </a:rPr>
              <a:t>o   Los estudiantes completan esto en la escuela con la instructora de graduación.</a:t>
            </a:r>
            <a:endParaRPr sz="500">
              <a:solidFill>
                <a:schemeClr val="dk1"/>
              </a:solidFill>
              <a:latin typeface="Red Hat Text"/>
              <a:ea typeface="Red Hat Text"/>
              <a:cs typeface="Red Hat Text"/>
              <a:sym typeface="Red Hat Text"/>
            </a:endParaRPr>
          </a:p>
          <a:p>
            <a:pPr indent="-165100" lvl="0" marL="406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500">
                <a:solidFill>
                  <a:schemeClr val="dk1"/>
                </a:solidFill>
                <a:latin typeface="Red Hat Text"/>
                <a:ea typeface="Red Hat Text"/>
                <a:cs typeface="Red Hat Text"/>
                <a:sym typeface="Red Hat Text"/>
              </a:rPr>
              <a:t>o   Los padres hablan con los estudiantes sobre las opciones que tienen y pueden contactar al mentor de graduación antes de los días de admisión para hacer preguntas.</a:t>
            </a:r>
            <a:endParaRPr sz="500">
              <a:solidFill>
                <a:schemeClr val="dk1"/>
              </a:solidFill>
              <a:latin typeface="Red Hat Text"/>
              <a:ea typeface="Red Hat Text"/>
              <a:cs typeface="Red Hat Text"/>
              <a:sym typeface="Red Hat Text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600">
                <a:solidFill>
                  <a:schemeClr val="dk1"/>
                </a:solidFill>
                <a:latin typeface="Red Hat Text"/>
                <a:ea typeface="Red Hat Text"/>
                <a:cs typeface="Red Hat Text"/>
                <a:sym typeface="Red Hat Text"/>
              </a:rPr>
              <a:t>✓ </a:t>
            </a:r>
            <a:r>
              <a:rPr lang="en" sz="500">
                <a:solidFill>
                  <a:schemeClr val="dk1"/>
                </a:solidFill>
                <a:latin typeface="Red Hat Text"/>
                <a:ea typeface="Red Hat Text"/>
                <a:cs typeface="Red Hat Text"/>
                <a:sym typeface="Red Hat Text"/>
              </a:rPr>
              <a:t>Exposición de Profesiones (estudiantes del grado 12) - Primavera 2015</a:t>
            </a:r>
            <a:endParaRPr sz="500">
              <a:solidFill>
                <a:schemeClr val="dk1"/>
              </a:solidFill>
              <a:latin typeface="Red Hat Text"/>
              <a:ea typeface="Red Hat Text"/>
              <a:cs typeface="Red Hat Text"/>
              <a:sym typeface="Red Hat Text"/>
            </a:endParaRPr>
          </a:p>
          <a:p>
            <a:pPr indent="-50800" lvl="0" marL="2921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500">
                <a:solidFill>
                  <a:schemeClr val="dk1"/>
                </a:solidFill>
                <a:latin typeface="Red Hat Text"/>
                <a:ea typeface="Red Hat Text"/>
                <a:cs typeface="Red Hat Text"/>
                <a:sym typeface="Red Hat Text"/>
              </a:rPr>
              <a:t>o    Los estudiantes y los padres reciben orientación en cómo hacer un </a:t>
            </a:r>
            <a:r>
              <a:rPr lang="en" sz="500">
                <a:solidFill>
                  <a:srgbClr val="040C28"/>
                </a:solidFill>
                <a:highlight>
                  <a:schemeClr val="lt1"/>
                </a:highlight>
                <a:latin typeface="Red Hat Text"/>
                <a:ea typeface="Red Hat Text"/>
                <a:cs typeface="Red Hat Text"/>
                <a:sym typeface="Red Hat Text"/>
              </a:rPr>
              <a:t>résumé</a:t>
            </a:r>
            <a:r>
              <a:rPr lang="en" sz="500">
                <a:solidFill>
                  <a:schemeClr val="dk1"/>
                </a:solidFill>
                <a:latin typeface="Red Hat Text"/>
                <a:ea typeface="Red Hat Text"/>
                <a:cs typeface="Red Hat Text"/>
                <a:sym typeface="Red Hat Text"/>
              </a:rPr>
              <a:t> y el proceso de entrevistas mientras se reúnen con los dueños de negocios locales para aprender sobre  oportunidades de trabajo, capacitación y aprendizaje.</a:t>
            </a:r>
            <a:endParaRPr sz="500">
              <a:solidFill>
                <a:schemeClr val="dk1"/>
              </a:solidFill>
              <a:latin typeface="Red Hat Text"/>
              <a:ea typeface="Red Hat Text"/>
              <a:cs typeface="Red Hat Text"/>
              <a:sym typeface="Red Hat Text"/>
            </a:endParaRPr>
          </a:p>
          <a:p>
            <a:pPr indent="-50800" lvl="0" marL="2921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500">
              <a:solidFill>
                <a:schemeClr val="dk1"/>
              </a:solidFill>
              <a:latin typeface="Red Hat Text"/>
              <a:ea typeface="Red Hat Text"/>
              <a:cs typeface="Red Hat Text"/>
              <a:sym typeface="Red Hat Text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500">
                <a:solidFill>
                  <a:schemeClr val="dk1"/>
                </a:solidFill>
                <a:latin typeface="Red Hat Text"/>
                <a:ea typeface="Red Hat Text"/>
                <a:cs typeface="Red Hat Text"/>
                <a:sym typeface="Red Hat Text"/>
              </a:rPr>
              <a:t>Reuniones de Alcance Escolar para Padres de Estudiantes en 9°-11°</a:t>
            </a:r>
            <a:r>
              <a:rPr b="1" baseline="30000" lang="en" sz="500">
                <a:solidFill>
                  <a:schemeClr val="dk1"/>
                </a:solidFill>
                <a:latin typeface="Red Hat Text"/>
                <a:ea typeface="Red Hat Text"/>
                <a:cs typeface="Red Hat Text"/>
                <a:sym typeface="Red Hat Text"/>
              </a:rPr>
              <a:t> </a:t>
            </a:r>
            <a:r>
              <a:rPr b="1" lang="en" sz="500">
                <a:solidFill>
                  <a:schemeClr val="dk1"/>
                </a:solidFill>
                <a:latin typeface="Red Hat Text"/>
                <a:ea typeface="Red Hat Text"/>
                <a:cs typeface="Red Hat Text"/>
                <a:sym typeface="Red Hat Text"/>
              </a:rPr>
              <a:t>grado</a:t>
            </a:r>
            <a:endParaRPr b="1" sz="500">
              <a:solidFill>
                <a:schemeClr val="dk1"/>
              </a:solidFill>
              <a:latin typeface="Red Hat Text"/>
              <a:ea typeface="Red Hat Text"/>
              <a:cs typeface="Red Hat Text"/>
              <a:sym typeface="Red Hat Text"/>
            </a:endParaRPr>
          </a:p>
          <a:p>
            <a:pPr indent="-165100" lvl="0" marL="1778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600">
                <a:solidFill>
                  <a:schemeClr val="dk1"/>
                </a:solidFill>
                <a:latin typeface="Red Hat Text"/>
                <a:ea typeface="Red Hat Text"/>
                <a:cs typeface="Red Hat Text"/>
                <a:sym typeface="Red Hat Text"/>
              </a:rPr>
              <a:t>✓</a:t>
            </a:r>
            <a:r>
              <a:rPr lang="en" sz="500">
                <a:solidFill>
                  <a:schemeClr val="dk1"/>
                </a:solidFill>
                <a:latin typeface="Red Hat Text"/>
                <a:ea typeface="Red Hat Text"/>
                <a:cs typeface="Red Hat Text"/>
                <a:sym typeface="Red Hat Text"/>
              </a:rPr>
              <a:t>Reunión Individual con los Estudiantes – diciembre 2024 a abril 2025</a:t>
            </a:r>
            <a:endParaRPr sz="500">
              <a:solidFill>
                <a:schemeClr val="dk1"/>
              </a:solidFill>
              <a:latin typeface="Red Hat Text"/>
              <a:ea typeface="Red Hat Text"/>
              <a:cs typeface="Red Hat Text"/>
              <a:sym typeface="Red Hat Text"/>
            </a:endParaRPr>
          </a:p>
          <a:p>
            <a:pPr indent="-114300" lvl="0" marL="2921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500">
                <a:solidFill>
                  <a:schemeClr val="dk1"/>
                </a:solidFill>
                <a:latin typeface="Red Hat Text"/>
                <a:ea typeface="Red Hat Text"/>
                <a:cs typeface="Red Hat Text"/>
                <a:sym typeface="Red Hat Text"/>
              </a:rPr>
              <a:t>o      Un consejero/a o la instructora de graduación se reúne con cita previa, para discutir el progreso académico y la inscripción para futuros cursos.</a:t>
            </a:r>
            <a:endParaRPr b="1" sz="500">
              <a:solidFill>
                <a:schemeClr val="dk1"/>
              </a:solidFill>
              <a:latin typeface="Red Hat Text"/>
              <a:ea typeface="Red Hat Text"/>
              <a:cs typeface="Red Hat Text"/>
              <a:sym typeface="Red Hat Text"/>
            </a:endParaRPr>
          </a:p>
        </p:txBody>
      </p:sp>
      <p:sp>
        <p:nvSpPr>
          <p:cNvPr id="70" name="Google Shape;70;p14"/>
          <p:cNvSpPr txBox="1"/>
          <p:nvPr/>
        </p:nvSpPr>
        <p:spPr>
          <a:xfrm>
            <a:off x="7263850" y="3992200"/>
            <a:ext cx="1532400" cy="723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700">
                <a:solidFill>
                  <a:schemeClr val="dk1"/>
                </a:solidFill>
                <a:latin typeface="Red Hat Text"/>
                <a:ea typeface="Red Hat Text"/>
                <a:cs typeface="Red Hat Text"/>
                <a:sym typeface="Red Hat Text"/>
              </a:rPr>
              <a:t>¡Siga las Redes Sociales de LCCA!</a:t>
            </a:r>
            <a:endParaRPr b="1" sz="700">
              <a:solidFill>
                <a:schemeClr val="dk1"/>
              </a:solidFill>
              <a:latin typeface="Red Hat Text"/>
              <a:ea typeface="Red Hat Text"/>
              <a:cs typeface="Red Hat Text"/>
              <a:sym typeface="Red Hat Text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700">
                <a:solidFill>
                  <a:schemeClr val="dk1"/>
                </a:solidFill>
                <a:latin typeface="Red Hat Text"/>
                <a:ea typeface="Red Hat Text"/>
                <a:cs typeface="Red Hat Text"/>
                <a:sym typeface="Red Hat Text"/>
              </a:rPr>
              <a:t>Twitter:  @LCCA_HS        </a:t>
            </a:r>
            <a:endParaRPr sz="700">
              <a:solidFill>
                <a:schemeClr val="dk1"/>
              </a:solidFill>
              <a:latin typeface="Red Hat Text"/>
              <a:ea typeface="Red Hat Text"/>
              <a:cs typeface="Red Hat Text"/>
              <a:sym typeface="Red Hat Text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700">
                <a:solidFill>
                  <a:schemeClr val="dk1"/>
                </a:solidFill>
                <a:latin typeface="Red Hat Text"/>
                <a:ea typeface="Red Hat Text"/>
                <a:cs typeface="Red Hat Text"/>
                <a:sym typeface="Red Hat Text"/>
              </a:rPr>
              <a:t>Facebook: Lanier College &amp; Career Academy</a:t>
            </a:r>
            <a:endParaRPr sz="700">
              <a:solidFill>
                <a:schemeClr val="dk1"/>
              </a:solidFill>
              <a:latin typeface="Red Hat Text"/>
              <a:ea typeface="Red Hat Text"/>
              <a:cs typeface="Red Hat Text"/>
              <a:sym typeface="Red Hat Text"/>
            </a:endParaRPr>
          </a:p>
        </p:txBody>
      </p:sp>
      <p:pic>
        <p:nvPicPr>
          <p:cNvPr id="71" name="Google Shape;71;p14"/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398650" y="4168775"/>
            <a:ext cx="2428300" cy="8558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